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vml" ContentType="application/vnd.openxmlformats-officedocument.vmlDrawing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ppt/embeddings/oleObject1.bin" ContentType="application/vnd.openxmlformats-officedocument.oleObject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668" r:id="rId7"/>
    <p:sldMasterId id="2147483672" r:id="rId8"/>
    <p:sldMasterId id="2147483692" r:id="rId9"/>
    <p:sldMasterId id="2147483700" r:id="rId10"/>
    <p:sldMasterId id="2147483704" r:id="rId11"/>
    <p:sldMasterId id="214748370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68" r:id="rId126"/>
    <p:sldId id="369" r:id="rId127"/>
    <p:sldId id="370" r:id="rId128"/>
    <p:sldId id="371" r:id="rId129"/>
    <p:sldId id="372" r:id="rId130"/>
    <p:sldId id="373" r:id="rId131"/>
    <p:sldId id="374" r:id="rId132"/>
    <p:sldId id="375" r:id="rId133"/>
    <p:sldId id="376" r:id="rId134"/>
    <p:sldId id="377" r:id="rId135"/>
    <p:sldId id="378" r:id="rId136"/>
    <p:sldId id="379" r:id="rId137"/>
    <p:sldId id="380" r:id="rId138"/>
    <p:sldId id="381" r:id="rId139"/>
    <p:sldId id="382" r:id="rId140"/>
    <p:sldId id="383" r:id="rId141"/>
    <p:sldId id="384" r:id="rId142"/>
    <p:sldId id="385" r:id="rId143"/>
    <p:sldId id="386" r:id="rId144"/>
    <p:sldId id="387" r:id="rId145"/>
    <p:sldId id="388" r:id="rId146"/>
    <p:sldId id="389" r:id="rId147"/>
    <p:sldId id="390" r:id="rId148"/>
    <p:sldId id="391" r:id="rId149"/>
    <p:sldId id="392" r:id="rId150"/>
    <p:sldId id="393" r:id="rId151"/>
    <p:sldId id="394" r:id="rId152"/>
    <p:sldId id="395" r:id="rId153"/>
    <p:sldId id="396" r:id="rId154"/>
    <p:sldId id="397" r:id="rId155"/>
    <p:sldId id="398" r:id="rId156"/>
    <p:sldId id="399" r:id="rId157"/>
    <p:sldId id="400" r:id="rId158"/>
    <p:sldId id="401" r:id="rId159"/>
    <p:sldId id="402" r:id="rId160"/>
    <p:sldId id="403" r:id="rId161"/>
    <p:sldId id="404" r:id="rId162"/>
    <p:sldId id="405" r:id="rId163"/>
    <p:sldId id="406" r:id="rId164"/>
    <p:sldId id="407" r:id="rId165"/>
    <p:sldId id="408" r:id="rId166"/>
    <p:sldId id="409" r:id="rId167"/>
    <p:sldId id="410" r:id="rId168"/>
    <p:sldId id="411" r:id="rId169"/>
    <p:sldId id="412" r:id="rId170"/>
    <p:sldId id="413" r:id="rId171"/>
    <p:sldId id="414" r:id="rId172"/>
    <p:sldId id="415" r:id="rId173"/>
    <p:sldId id="416" r:id="rId174"/>
    <p:sldId id="417" r:id="rId175"/>
    <p:sldId id="418" r:id="rId176"/>
    <p:sldId id="419" r:id="rId177"/>
    <p:sldId id="420" r:id="rId178"/>
    <p:sldId id="421" r:id="rId179"/>
    <p:sldId id="422" r:id="rId180"/>
    <p:sldId id="423" r:id="rId181"/>
    <p:sldId id="424" r:id="rId182"/>
    <p:sldId id="425" r:id="rId183"/>
    <p:sldId id="426" r:id="rId184"/>
    <p:sldId id="427" r:id="rId185"/>
    <p:sldId id="428" r:id="rId186"/>
    <p:sldId id="429" r:id="rId187"/>
    <p:sldId id="430" r:id="rId188"/>
    <p:sldId id="431" r:id="rId189"/>
    <p:sldId id="432" r:id="rId190"/>
    <p:sldId id="433" r:id="rId191"/>
    <p:sldId id="434" r:id="rId192"/>
    <p:sldId id="435" r:id="rId193"/>
    <p:sldId id="436" r:id="rId194"/>
    <p:sldId id="437" r:id="rId195"/>
    <p:sldId id="438" r:id="rId196"/>
    <p:sldId id="439" r:id="rId197"/>
    <p:sldId id="440" r:id="rId198"/>
    <p:sldId id="441" r:id="rId199"/>
    <p:sldId id="442" r:id="rId200"/>
    <p:sldId id="443" r:id="rId201"/>
    <p:sldId id="444" r:id="rId202"/>
    <p:sldId id="445" r:id="rId203"/>
    <p:sldId id="446" r:id="rId204"/>
    <p:sldId id="447" r:id="rId205"/>
    <p:sldId id="448" r:id="rId206"/>
    <p:sldId id="449" r:id="rId207"/>
    <p:sldId id="450" r:id="rId208"/>
    <p:sldId id="451" r:id="rId209"/>
    <p:sldId id="452" r:id="rId210"/>
    <p:sldId id="453" r:id="rId211"/>
    <p:sldId id="454" r:id="rId212"/>
    <p:sldId id="455" r:id="rId213"/>
    <p:sldId id="456" r:id="rId214"/>
    <p:sldId id="457" r:id="rId215"/>
    <p:sldId id="458" r:id="rId216"/>
    <p:sldId id="459" r:id="rId217"/>
    <p:sldId id="460" r:id="rId218"/>
    <p:sldId id="461" r:id="rId219"/>
    <p:sldId id="462" r:id="rId220"/>
    <p:sldId id="463" r:id="rId221"/>
    <p:sldId id="464" r:id="rId222"/>
    <p:sldId id="465" r:id="rId223"/>
    <p:sldId id="466" r:id="rId224"/>
    <p:sldId id="467" r:id="rId225"/>
    <p:sldId id="468" r:id="rId226"/>
    <p:sldId id="469" r:id="rId227"/>
    <p:sldId id="470" r:id="rId228"/>
    <p:sldId id="471" r:id="rId229"/>
    <p:sldId id="472" r:id="rId230"/>
    <p:sldId id="473" r:id="rId231"/>
    <p:sldId id="474" r:id="rId232"/>
    <p:sldId id="475" r:id="rId233"/>
    <p:sldId id="476" r:id="rId234"/>
    <p:sldId id="477" r:id="rId235"/>
    <p:sldId id="478" r:id="rId236"/>
    <p:sldId id="479" r:id="rId237"/>
    <p:sldId id="480" r:id="rId238"/>
    <p:sldId id="481" r:id="rId239"/>
    <p:sldId id="482" r:id="rId240"/>
    <p:sldId id="483" r:id="rId241"/>
    <p:sldId id="484" r:id="rId242"/>
    <p:sldId id="485" r:id="rId243"/>
    <p:sldId id="486" r:id="rId244"/>
    <p:sldId id="487" r:id="rId245"/>
    <p:sldId id="488" r:id="rId246"/>
    <p:sldId id="489" r:id="rId247"/>
    <p:sldId id="490" r:id="rId248"/>
    <p:sldId id="491" r:id="rId249"/>
    <p:sldId id="492" r:id="rId250"/>
    <p:sldId id="493" r:id="rId251"/>
    <p:sldId id="494" r:id="rId252"/>
    <p:sldId id="495" r:id="rId253"/>
    <p:sldId id="496" r:id="rId254"/>
    <p:sldId id="497" r:id="rId255"/>
    <p:sldId id="498" r:id="rId256"/>
    <p:sldId id="499" r:id="rId257"/>
    <p:sldId id="500" r:id="rId258"/>
    <p:sldId id="501" r:id="rId259"/>
    <p:sldId id="502" r:id="rId260"/>
    <p:sldId id="503" r:id="rId261"/>
    <p:sldId id="504" r:id="rId262"/>
  </p:sldIdLst>
  <p:sldSz cy="5143500" cx="9144000"/>
  <p:notesSz cx="9939325" cy="6807200"/>
  <p:embeddedFontLst>
    <p:embeddedFont>
      <p:font typeface="Merriweather Sans"/>
      <p:regular r:id="rId263"/>
      <p:bold r:id="rId264"/>
      <p:italic r:id="rId265"/>
      <p:boldItalic r:id="rId2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7" roundtripDataSignature="AMtx7mim5/V0ujR5G3hkk+DXUzefWpdF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F9A5EA-79C5-44E1-B845-D8A8CA17E0CB}">
  <a:tblStyle styleId="{1BF9A5EA-79C5-44E1-B845-D8A8CA17E0C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63" Type="http://schemas.openxmlformats.org/officeDocument/2006/relationships/slide" Target="slides/slide50.xml"/><Relationship Id="rId159" Type="http://schemas.openxmlformats.org/officeDocument/2006/relationships/slide" Target="slides/slide146.xml"/><Relationship Id="rId170" Type="http://schemas.openxmlformats.org/officeDocument/2006/relationships/slide" Target="slides/slide157.xml"/><Relationship Id="rId226" Type="http://schemas.openxmlformats.org/officeDocument/2006/relationships/slide" Target="slides/slide213.xml"/><Relationship Id="rId268" Type="http://schemas.openxmlformats.org/officeDocument/2006/relationships/customXml" Target="../customXml/item1.xml"/><Relationship Id="rId32" Type="http://schemas.openxmlformats.org/officeDocument/2006/relationships/slide" Target="slides/slide19.xml"/><Relationship Id="rId11" Type="http://schemas.openxmlformats.org/officeDocument/2006/relationships/slideMaster" Target="slideMasters/slideMaster7.xml"/><Relationship Id="rId149" Type="http://schemas.openxmlformats.org/officeDocument/2006/relationships/slide" Target="slides/slide136.xml"/><Relationship Id="rId74" Type="http://schemas.openxmlformats.org/officeDocument/2006/relationships/slide" Target="slides/slide61.xml"/><Relationship Id="rId53" Type="http://schemas.openxmlformats.org/officeDocument/2006/relationships/slide" Target="slides/slide40.xml"/><Relationship Id="rId128" Type="http://schemas.openxmlformats.org/officeDocument/2006/relationships/slide" Target="slides/slide115.xml"/><Relationship Id="rId181" Type="http://schemas.openxmlformats.org/officeDocument/2006/relationships/slide" Target="slides/slide168.xml"/><Relationship Id="rId5" Type="http://schemas.openxmlformats.org/officeDocument/2006/relationships/slideMaster" Target="slideMasters/slideMaster1.xml"/><Relationship Id="rId160" Type="http://schemas.openxmlformats.org/officeDocument/2006/relationships/slide" Target="slides/slide147.xml"/><Relationship Id="rId216" Type="http://schemas.openxmlformats.org/officeDocument/2006/relationships/slide" Target="slides/slide203.xml"/><Relationship Id="rId95" Type="http://schemas.openxmlformats.org/officeDocument/2006/relationships/slide" Target="slides/slide82.xml"/><Relationship Id="rId237" Type="http://schemas.openxmlformats.org/officeDocument/2006/relationships/slide" Target="slides/slide224.xml"/><Relationship Id="rId258" Type="http://schemas.openxmlformats.org/officeDocument/2006/relationships/slide" Target="slides/slide245.xml"/><Relationship Id="rId43" Type="http://schemas.openxmlformats.org/officeDocument/2006/relationships/slide" Target="slides/slide30.xml"/><Relationship Id="rId22" Type="http://schemas.openxmlformats.org/officeDocument/2006/relationships/slide" Target="slides/slide9.xml"/><Relationship Id="rId139" Type="http://schemas.openxmlformats.org/officeDocument/2006/relationships/slide" Target="slides/slide126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92" Type="http://schemas.openxmlformats.org/officeDocument/2006/relationships/slide" Target="slides/slide179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71" Type="http://schemas.openxmlformats.org/officeDocument/2006/relationships/slide" Target="slides/slide158.xml"/><Relationship Id="rId227" Type="http://schemas.openxmlformats.org/officeDocument/2006/relationships/slide" Target="slides/slide214.xml"/><Relationship Id="rId206" Type="http://schemas.openxmlformats.org/officeDocument/2006/relationships/slide" Target="slides/slide193.xml"/><Relationship Id="rId248" Type="http://schemas.openxmlformats.org/officeDocument/2006/relationships/slide" Target="slides/slide235.xml"/><Relationship Id="rId269" Type="http://schemas.openxmlformats.org/officeDocument/2006/relationships/customXml" Target="../customXml/item2.xml"/><Relationship Id="rId33" Type="http://schemas.openxmlformats.org/officeDocument/2006/relationships/slide" Target="slides/slide20.xml"/><Relationship Id="rId12" Type="http://schemas.openxmlformats.org/officeDocument/2006/relationships/slideMaster" Target="slideMasters/slideMaster8.xml"/><Relationship Id="rId108" Type="http://schemas.openxmlformats.org/officeDocument/2006/relationships/slide" Target="slides/slide95.xml"/><Relationship Id="rId129" Type="http://schemas.openxmlformats.org/officeDocument/2006/relationships/slide" Target="slides/slide116.xml"/><Relationship Id="rId182" Type="http://schemas.openxmlformats.org/officeDocument/2006/relationships/slide" Target="slides/slide169.xml"/><Relationship Id="rId140" Type="http://schemas.openxmlformats.org/officeDocument/2006/relationships/slide" Target="slides/slide127.xml"/><Relationship Id="rId75" Type="http://schemas.openxmlformats.org/officeDocument/2006/relationships/slide" Target="slides/slide62.xml"/><Relationship Id="rId161" Type="http://schemas.openxmlformats.org/officeDocument/2006/relationships/slide" Target="slides/slide148.xml"/><Relationship Id="rId54" Type="http://schemas.openxmlformats.org/officeDocument/2006/relationships/slide" Target="slides/slide41.xml"/><Relationship Id="rId217" Type="http://schemas.openxmlformats.org/officeDocument/2006/relationships/slide" Target="slides/slide204.xml"/><Relationship Id="rId96" Type="http://schemas.openxmlformats.org/officeDocument/2006/relationships/slide" Target="slides/slide83.xml"/><Relationship Id="rId6" Type="http://schemas.openxmlformats.org/officeDocument/2006/relationships/slideMaster" Target="slideMasters/slideMaster2.xml"/><Relationship Id="rId259" Type="http://schemas.openxmlformats.org/officeDocument/2006/relationships/slide" Target="slides/slide246.xml"/><Relationship Id="rId238" Type="http://schemas.openxmlformats.org/officeDocument/2006/relationships/slide" Target="slides/slide225.xml"/><Relationship Id="rId23" Type="http://schemas.openxmlformats.org/officeDocument/2006/relationships/slide" Target="slides/slide10.xml"/><Relationship Id="rId119" Type="http://schemas.openxmlformats.org/officeDocument/2006/relationships/slide" Target="slides/slide106.xml"/><Relationship Id="rId270" Type="http://schemas.openxmlformats.org/officeDocument/2006/relationships/customXml" Target="../customXml/item3.xml"/><Relationship Id="rId44" Type="http://schemas.openxmlformats.org/officeDocument/2006/relationships/slide" Target="slides/slide31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65" Type="http://schemas.openxmlformats.org/officeDocument/2006/relationships/slide" Target="slides/slide52.xml"/><Relationship Id="rId151" Type="http://schemas.openxmlformats.org/officeDocument/2006/relationships/slide" Target="slides/slide138.xml"/><Relationship Id="rId193" Type="http://schemas.openxmlformats.org/officeDocument/2006/relationships/slide" Target="slides/slide180.xml"/><Relationship Id="rId172" Type="http://schemas.openxmlformats.org/officeDocument/2006/relationships/slide" Target="slides/slide159.xml"/><Relationship Id="rId228" Type="http://schemas.openxmlformats.org/officeDocument/2006/relationships/slide" Target="slides/slide215.xml"/><Relationship Id="rId249" Type="http://schemas.openxmlformats.org/officeDocument/2006/relationships/slide" Target="slides/slide236.xml"/><Relationship Id="rId207" Type="http://schemas.openxmlformats.org/officeDocument/2006/relationships/slide" Target="slides/slide194.xml"/><Relationship Id="rId13" Type="http://schemas.openxmlformats.org/officeDocument/2006/relationships/notesMaster" Target="notesMasters/notesMaster1.xml"/><Relationship Id="rId260" Type="http://schemas.openxmlformats.org/officeDocument/2006/relationships/slide" Target="slides/slide247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141" Type="http://schemas.openxmlformats.org/officeDocument/2006/relationships/slide" Target="slides/slide128.xml"/><Relationship Id="rId76" Type="http://schemas.openxmlformats.org/officeDocument/2006/relationships/slide" Target="slides/slide63.xml"/><Relationship Id="rId55" Type="http://schemas.openxmlformats.org/officeDocument/2006/relationships/slide" Target="slides/slide42.xml"/><Relationship Id="rId120" Type="http://schemas.openxmlformats.org/officeDocument/2006/relationships/slide" Target="slides/slide107.xml"/><Relationship Id="rId97" Type="http://schemas.openxmlformats.org/officeDocument/2006/relationships/slide" Target="slides/slide84.xml"/><Relationship Id="rId183" Type="http://schemas.openxmlformats.org/officeDocument/2006/relationships/slide" Target="slides/slide170.xml"/><Relationship Id="rId7" Type="http://schemas.openxmlformats.org/officeDocument/2006/relationships/slideMaster" Target="slideMasters/slideMaster3.xml"/><Relationship Id="rId162" Type="http://schemas.openxmlformats.org/officeDocument/2006/relationships/slide" Target="slides/slide149.xml"/><Relationship Id="rId218" Type="http://schemas.openxmlformats.org/officeDocument/2006/relationships/slide" Target="slides/slide205.xml"/><Relationship Id="rId239" Type="http://schemas.openxmlformats.org/officeDocument/2006/relationships/slide" Target="slides/slide226.xml"/><Relationship Id="rId250" Type="http://schemas.openxmlformats.org/officeDocument/2006/relationships/slide" Target="slides/slide237.xml"/><Relationship Id="rId45" Type="http://schemas.openxmlformats.org/officeDocument/2006/relationships/slide" Target="slides/slide32.xml"/><Relationship Id="rId24" Type="http://schemas.openxmlformats.org/officeDocument/2006/relationships/slide" Target="slides/slide11.xml"/><Relationship Id="rId87" Type="http://schemas.openxmlformats.org/officeDocument/2006/relationships/slide" Target="slides/slide74.xml"/><Relationship Id="rId131" Type="http://schemas.openxmlformats.org/officeDocument/2006/relationships/slide" Target="slides/slide118.xml"/><Relationship Id="rId66" Type="http://schemas.openxmlformats.org/officeDocument/2006/relationships/slide" Target="slides/slide53.xml"/><Relationship Id="rId110" Type="http://schemas.openxmlformats.org/officeDocument/2006/relationships/slide" Target="slides/slide97.xml"/><Relationship Id="rId194" Type="http://schemas.openxmlformats.org/officeDocument/2006/relationships/slide" Target="slides/slide181.xml"/><Relationship Id="rId173" Type="http://schemas.openxmlformats.org/officeDocument/2006/relationships/slide" Target="slides/slide160.xml"/><Relationship Id="rId152" Type="http://schemas.openxmlformats.org/officeDocument/2006/relationships/slide" Target="slides/slide139.xml"/><Relationship Id="rId229" Type="http://schemas.openxmlformats.org/officeDocument/2006/relationships/slide" Target="slides/slide216.xml"/><Relationship Id="rId208" Type="http://schemas.openxmlformats.org/officeDocument/2006/relationships/slide" Target="slides/slide195.xml"/><Relationship Id="rId261" Type="http://schemas.openxmlformats.org/officeDocument/2006/relationships/slide" Target="slides/slide248.xml"/><Relationship Id="rId240" Type="http://schemas.openxmlformats.org/officeDocument/2006/relationships/slide" Target="slides/slide227.xml"/><Relationship Id="rId35" Type="http://schemas.openxmlformats.org/officeDocument/2006/relationships/slide" Target="slides/slide22.xml"/><Relationship Id="rId14" Type="http://schemas.openxmlformats.org/officeDocument/2006/relationships/slide" Target="slides/slide1.xml"/><Relationship Id="rId77" Type="http://schemas.openxmlformats.org/officeDocument/2006/relationships/slide" Target="slides/slide64.xml"/><Relationship Id="rId56" Type="http://schemas.openxmlformats.org/officeDocument/2006/relationships/slide" Target="slides/slide43.xml"/><Relationship Id="rId100" Type="http://schemas.openxmlformats.org/officeDocument/2006/relationships/slide" Target="slides/slide87.xml"/><Relationship Id="rId184" Type="http://schemas.openxmlformats.org/officeDocument/2006/relationships/slide" Target="slides/slide171.xml"/><Relationship Id="rId142" Type="http://schemas.openxmlformats.org/officeDocument/2006/relationships/slide" Target="slides/slide129.xml"/><Relationship Id="rId8" Type="http://schemas.openxmlformats.org/officeDocument/2006/relationships/slideMaster" Target="slideMasters/slideMaster4.xml"/><Relationship Id="rId163" Type="http://schemas.openxmlformats.org/officeDocument/2006/relationships/slide" Target="slides/slide150.xml"/><Relationship Id="rId219" Type="http://schemas.openxmlformats.org/officeDocument/2006/relationships/slide" Target="slides/slide206.xml"/><Relationship Id="rId121" Type="http://schemas.openxmlformats.org/officeDocument/2006/relationships/slide" Target="slides/slide108.xml"/><Relationship Id="rId98" Type="http://schemas.openxmlformats.org/officeDocument/2006/relationships/slide" Target="slides/slide85.xml"/><Relationship Id="rId251" Type="http://schemas.openxmlformats.org/officeDocument/2006/relationships/slide" Target="slides/slide238.xml"/><Relationship Id="rId230" Type="http://schemas.openxmlformats.org/officeDocument/2006/relationships/slide" Target="slides/slide217.xml"/><Relationship Id="rId46" Type="http://schemas.openxmlformats.org/officeDocument/2006/relationships/slide" Target="slides/slide33.xml"/><Relationship Id="rId25" Type="http://schemas.openxmlformats.org/officeDocument/2006/relationships/slide" Target="slides/slide12.xml"/><Relationship Id="rId67" Type="http://schemas.openxmlformats.org/officeDocument/2006/relationships/slide" Target="slides/slide54.xml"/><Relationship Id="rId174" Type="http://schemas.openxmlformats.org/officeDocument/2006/relationships/slide" Target="slides/slide161.xml"/><Relationship Id="rId195" Type="http://schemas.openxmlformats.org/officeDocument/2006/relationships/slide" Target="slides/slide182.xml"/><Relationship Id="rId88" Type="http://schemas.openxmlformats.org/officeDocument/2006/relationships/slide" Target="slides/slide75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11" Type="http://schemas.openxmlformats.org/officeDocument/2006/relationships/slide" Target="slides/slide98.xml"/><Relationship Id="rId209" Type="http://schemas.openxmlformats.org/officeDocument/2006/relationships/slide" Target="slides/slide196.xml"/><Relationship Id="rId220" Type="http://schemas.openxmlformats.org/officeDocument/2006/relationships/slide" Target="slides/slide207.xml"/><Relationship Id="rId241" Type="http://schemas.openxmlformats.org/officeDocument/2006/relationships/slide" Target="slides/slide228.xml"/><Relationship Id="rId36" Type="http://schemas.openxmlformats.org/officeDocument/2006/relationships/slide" Target="slides/slide23.xml"/><Relationship Id="rId15" Type="http://schemas.openxmlformats.org/officeDocument/2006/relationships/slide" Target="slides/slide2.xml"/><Relationship Id="rId262" Type="http://schemas.openxmlformats.org/officeDocument/2006/relationships/slide" Target="slides/slide249.xml"/><Relationship Id="rId57" Type="http://schemas.openxmlformats.org/officeDocument/2006/relationships/slide" Target="slides/slide44.xml"/><Relationship Id="rId185" Type="http://schemas.openxmlformats.org/officeDocument/2006/relationships/slide" Target="slides/slide172.xml"/><Relationship Id="rId143" Type="http://schemas.openxmlformats.org/officeDocument/2006/relationships/slide" Target="slides/slide130.xml"/><Relationship Id="rId78" Type="http://schemas.openxmlformats.org/officeDocument/2006/relationships/slide" Target="slides/slide65.xml"/><Relationship Id="rId164" Type="http://schemas.openxmlformats.org/officeDocument/2006/relationships/slide" Target="slides/slide151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99" Type="http://schemas.openxmlformats.org/officeDocument/2006/relationships/slide" Target="slides/slide86.xml"/><Relationship Id="rId9" Type="http://schemas.openxmlformats.org/officeDocument/2006/relationships/slideMaster" Target="slideMasters/slideMaster5.xml"/><Relationship Id="rId210" Type="http://schemas.openxmlformats.org/officeDocument/2006/relationships/slide" Target="slides/slide197.xml"/><Relationship Id="rId26" Type="http://schemas.openxmlformats.org/officeDocument/2006/relationships/slide" Target="slides/slide13.xml"/><Relationship Id="rId252" Type="http://schemas.openxmlformats.org/officeDocument/2006/relationships/slide" Target="slides/slide239.xml"/><Relationship Id="rId231" Type="http://schemas.openxmlformats.org/officeDocument/2006/relationships/slide" Target="slides/slide218.xml"/><Relationship Id="rId47" Type="http://schemas.openxmlformats.org/officeDocument/2006/relationships/slide" Target="slides/slide34.xml"/><Relationship Id="rId175" Type="http://schemas.openxmlformats.org/officeDocument/2006/relationships/slide" Target="slides/slide162.xml"/><Relationship Id="rId89" Type="http://schemas.openxmlformats.org/officeDocument/2006/relationships/slide" Target="slides/slide76.xml"/><Relationship Id="rId133" Type="http://schemas.openxmlformats.org/officeDocument/2006/relationships/slide" Target="slides/slide120.xml"/><Relationship Id="rId68" Type="http://schemas.openxmlformats.org/officeDocument/2006/relationships/slide" Target="slides/slide55.xml"/><Relationship Id="rId154" Type="http://schemas.openxmlformats.org/officeDocument/2006/relationships/slide" Target="slides/slide141.xml"/><Relationship Id="rId112" Type="http://schemas.openxmlformats.org/officeDocument/2006/relationships/slide" Target="slides/slide99.xml"/><Relationship Id="rId196" Type="http://schemas.openxmlformats.org/officeDocument/2006/relationships/slide" Target="slides/slide183.xml"/><Relationship Id="rId200" Type="http://schemas.openxmlformats.org/officeDocument/2006/relationships/slide" Target="slides/slide187.xml"/><Relationship Id="rId16" Type="http://schemas.openxmlformats.org/officeDocument/2006/relationships/slide" Target="slides/slide3.xml"/><Relationship Id="rId263" Type="http://schemas.openxmlformats.org/officeDocument/2006/relationships/font" Target="fonts/MerriweatherSans-regular.fntdata"/><Relationship Id="rId221" Type="http://schemas.openxmlformats.org/officeDocument/2006/relationships/slide" Target="slides/slide208.xml"/><Relationship Id="rId242" Type="http://schemas.openxmlformats.org/officeDocument/2006/relationships/slide" Target="slides/slide229.xml"/><Relationship Id="rId37" Type="http://schemas.openxmlformats.org/officeDocument/2006/relationships/slide" Target="slides/slide24.xml"/><Relationship Id="rId144" Type="http://schemas.openxmlformats.org/officeDocument/2006/relationships/slide" Target="slides/slide131.xml"/><Relationship Id="rId79" Type="http://schemas.openxmlformats.org/officeDocument/2006/relationships/slide" Target="slides/slide66.xml"/><Relationship Id="rId58" Type="http://schemas.openxmlformats.org/officeDocument/2006/relationships/slide" Target="slides/slide45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86" Type="http://schemas.openxmlformats.org/officeDocument/2006/relationships/slide" Target="slides/slide173.xml"/><Relationship Id="rId165" Type="http://schemas.openxmlformats.org/officeDocument/2006/relationships/slide" Target="slides/slide152.xml"/><Relationship Id="rId90" Type="http://schemas.openxmlformats.org/officeDocument/2006/relationships/slide" Target="slides/slide77.xml"/><Relationship Id="rId253" Type="http://schemas.openxmlformats.org/officeDocument/2006/relationships/slide" Target="slides/slide240.xml"/><Relationship Id="rId211" Type="http://schemas.openxmlformats.org/officeDocument/2006/relationships/slide" Target="slides/slide198.xml"/><Relationship Id="rId232" Type="http://schemas.openxmlformats.org/officeDocument/2006/relationships/slide" Target="slides/slide219.xml"/><Relationship Id="rId48" Type="http://schemas.openxmlformats.org/officeDocument/2006/relationships/slide" Target="slides/slide35.xml"/><Relationship Id="rId27" Type="http://schemas.openxmlformats.org/officeDocument/2006/relationships/slide" Target="slides/slide14.xml"/><Relationship Id="rId134" Type="http://schemas.openxmlformats.org/officeDocument/2006/relationships/slide" Target="slides/slide12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76" Type="http://schemas.openxmlformats.org/officeDocument/2006/relationships/slide" Target="slides/slide163.xml"/><Relationship Id="rId197" Type="http://schemas.openxmlformats.org/officeDocument/2006/relationships/slide" Target="slides/slide184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Relationship Id="rId264" Type="http://schemas.openxmlformats.org/officeDocument/2006/relationships/font" Target="fonts/MerriweatherSans-bold.fntdata"/><Relationship Id="rId222" Type="http://schemas.openxmlformats.org/officeDocument/2006/relationships/slide" Target="slides/slide209.xml"/><Relationship Id="rId243" Type="http://schemas.openxmlformats.org/officeDocument/2006/relationships/slide" Target="slides/slide230.xml"/><Relationship Id="rId201" Type="http://schemas.openxmlformats.org/officeDocument/2006/relationships/slide" Target="slides/slide188.xml"/><Relationship Id="rId38" Type="http://schemas.openxmlformats.org/officeDocument/2006/relationships/slide" Target="slides/slide25.xml"/><Relationship Id="rId17" Type="http://schemas.openxmlformats.org/officeDocument/2006/relationships/slide" Target="slides/slide4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24" Type="http://schemas.openxmlformats.org/officeDocument/2006/relationships/slide" Target="slides/slide111.xml"/><Relationship Id="rId187" Type="http://schemas.openxmlformats.org/officeDocument/2006/relationships/slide" Target="slides/slide174.xml"/><Relationship Id="rId145" Type="http://schemas.openxmlformats.org/officeDocument/2006/relationships/slide" Target="slides/slide132.xml"/><Relationship Id="rId70" Type="http://schemas.openxmlformats.org/officeDocument/2006/relationships/slide" Target="slides/slide57.xml"/><Relationship Id="rId166" Type="http://schemas.openxmlformats.org/officeDocument/2006/relationships/slide" Target="slides/slide153.xml"/><Relationship Id="rId91" Type="http://schemas.openxmlformats.org/officeDocument/2006/relationships/slide" Target="slides/slide78.xml"/><Relationship Id="rId1" Type="http://schemas.openxmlformats.org/officeDocument/2006/relationships/theme" Target="theme/theme5.xml"/><Relationship Id="rId254" Type="http://schemas.openxmlformats.org/officeDocument/2006/relationships/slide" Target="slides/slide241.xml"/><Relationship Id="rId212" Type="http://schemas.openxmlformats.org/officeDocument/2006/relationships/slide" Target="slides/slide199.xml"/><Relationship Id="rId233" Type="http://schemas.openxmlformats.org/officeDocument/2006/relationships/slide" Target="slides/slide220.xml"/><Relationship Id="rId49" Type="http://schemas.openxmlformats.org/officeDocument/2006/relationships/slide" Target="slides/slide36.xml"/><Relationship Id="rId28" Type="http://schemas.openxmlformats.org/officeDocument/2006/relationships/slide" Target="slides/slide15.xml"/><Relationship Id="rId114" Type="http://schemas.openxmlformats.org/officeDocument/2006/relationships/slide" Target="slides/slide101.xml"/><Relationship Id="rId177" Type="http://schemas.openxmlformats.org/officeDocument/2006/relationships/slide" Target="slides/slide164.xml"/><Relationship Id="rId198" Type="http://schemas.openxmlformats.org/officeDocument/2006/relationships/slide" Target="slides/slide185.xml"/><Relationship Id="rId81" Type="http://schemas.openxmlformats.org/officeDocument/2006/relationships/slide" Target="slides/slide68.xml"/><Relationship Id="rId135" Type="http://schemas.openxmlformats.org/officeDocument/2006/relationships/slide" Target="slides/slide122.xml"/><Relationship Id="rId60" Type="http://schemas.openxmlformats.org/officeDocument/2006/relationships/slide" Target="slides/slide47.xml"/><Relationship Id="rId156" Type="http://schemas.openxmlformats.org/officeDocument/2006/relationships/slide" Target="slides/slide143.xml"/><Relationship Id="rId223" Type="http://schemas.openxmlformats.org/officeDocument/2006/relationships/slide" Target="slides/slide210.xml"/><Relationship Id="rId244" Type="http://schemas.openxmlformats.org/officeDocument/2006/relationships/slide" Target="slides/slide231.xml"/><Relationship Id="rId202" Type="http://schemas.openxmlformats.org/officeDocument/2006/relationships/slide" Target="slides/slide189.xml"/><Relationship Id="rId39" Type="http://schemas.openxmlformats.org/officeDocument/2006/relationships/slide" Target="slides/slide26.xml"/><Relationship Id="rId18" Type="http://schemas.openxmlformats.org/officeDocument/2006/relationships/slide" Target="slides/slide5.xml"/><Relationship Id="rId265" Type="http://schemas.openxmlformats.org/officeDocument/2006/relationships/font" Target="fonts/MerriweatherSans-italic.fntdata"/><Relationship Id="rId188" Type="http://schemas.openxmlformats.org/officeDocument/2006/relationships/slide" Target="slides/slide175.xml"/><Relationship Id="rId146" Type="http://schemas.openxmlformats.org/officeDocument/2006/relationships/slide" Target="slides/slide133.xml"/><Relationship Id="rId167" Type="http://schemas.openxmlformats.org/officeDocument/2006/relationships/slide" Target="slides/slide154.xml"/><Relationship Id="rId50" Type="http://schemas.openxmlformats.org/officeDocument/2006/relationships/slide" Target="slides/slide37.xml"/><Relationship Id="rId104" Type="http://schemas.openxmlformats.org/officeDocument/2006/relationships/slide" Target="slides/slide91.xml"/><Relationship Id="rId125" Type="http://schemas.openxmlformats.org/officeDocument/2006/relationships/slide" Target="slides/slide112.xml"/><Relationship Id="rId71" Type="http://schemas.openxmlformats.org/officeDocument/2006/relationships/slide" Target="slides/slide58.xml"/><Relationship Id="rId213" Type="http://schemas.openxmlformats.org/officeDocument/2006/relationships/slide" Target="slides/slide200.xml"/><Relationship Id="rId92" Type="http://schemas.openxmlformats.org/officeDocument/2006/relationships/slide" Target="slides/slide79.xml"/><Relationship Id="rId234" Type="http://schemas.openxmlformats.org/officeDocument/2006/relationships/slide" Target="slides/slide221.xml"/><Relationship Id="rId29" Type="http://schemas.openxmlformats.org/officeDocument/2006/relationships/slide" Target="slides/slide16.xml"/><Relationship Id="rId2" Type="http://schemas.openxmlformats.org/officeDocument/2006/relationships/viewProps" Target="viewProps.xml"/><Relationship Id="rId255" Type="http://schemas.openxmlformats.org/officeDocument/2006/relationships/slide" Target="slides/slide242.xml"/><Relationship Id="rId40" Type="http://schemas.openxmlformats.org/officeDocument/2006/relationships/slide" Target="slides/slide27.xml"/><Relationship Id="rId178" Type="http://schemas.openxmlformats.org/officeDocument/2006/relationships/slide" Target="slides/slide165.xml"/><Relationship Id="rId136" Type="http://schemas.openxmlformats.org/officeDocument/2006/relationships/slide" Target="slides/slide123.xml"/><Relationship Id="rId157" Type="http://schemas.openxmlformats.org/officeDocument/2006/relationships/slide" Target="slides/slide144.xml"/><Relationship Id="rId115" Type="http://schemas.openxmlformats.org/officeDocument/2006/relationships/slide" Target="slides/slide102.xml"/><Relationship Id="rId199" Type="http://schemas.openxmlformats.org/officeDocument/2006/relationships/slide" Target="slides/slide186.xml"/><Relationship Id="rId82" Type="http://schemas.openxmlformats.org/officeDocument/2006/relationships/slide" Target="slides/slide69.xml"/><Relationship Id="rId61" Type="http://schemas.openxmlformats.org/officeDocument/2006/relationships/slide" Target="slides/slide48.xml"/><Relationship Id="rId203" Type="http://schemas.openxmlformats.org/officeDocument/2006/relationships/slide" Target="slides/slide190.xml"/><Relationship Id="rId19" Type="http://schemas.openxmlformats.org/officeDocument/2006/relationships/slide" Target="slides/slide6.xml"/><Relationship Id="rId266" Type="http://schemas.openxmlformats.org/officeDocument/2006/relationships/font" Target="fonts/MerriweatherSans-boldItalic.fntdata"/><Relationship Id="rId224" Type="http://schemas.openxmlformats.org/officeDocument/2006/relationships/slide" Target="slides/slide211.xml"/><Relationship Id="rId245" Type="http://schemas.openxmlformats.org/officeDocument/2006/relationships/slide" Target="slides/slide232.xml"/><Relationship Id="rId30" Type="http://schemas.openxmlformats.org/officeDocument/2006/relationships/slide" Target="slides/slide17.xml"/><Relationship Id="rId147" Type="http://schemas.openxmlformats.org/officeDocument/2006/relationships/slide" Target="slides/slide134.xml"/><Relationship Id="rId168" Type="http://schemas.openxmlformats.org/officeDocument/2006/relationships/slide" Target="slides/slide155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89" Type="http://schemas.openxmlformats.org/officeDocument/2006/relationships/slide" Target="slides/slide176.xml"/><Relationship Id="rId72" Type="http://schemas.openxmlformats.org/officeDocument/2006/relationships/slide" Target="slides/slide59.xml"/><Relationship Id="rId51" Type="http://schemas.openxmlformats.org/officeDocument/2006/relationships/slide" Target="slides/slide38.xml"/><Relationship Id="rId93" Type="http://schemas.openxmlformats.org/officeDocument/2006/relationships/slide" Target="slides/slide80.xml"/><Relationship Id="rId3" Type="http://schemas.openxmlformats.org/officeDocument/2006/relationships/presProps" Target="presProps.xml"/><Relationship Id="rId256" Type="http://schemas.openxmlformats.org/officeDocument/2006/relationships/slide" Target="slides/slide243.xml"/><Relationship Id="rId214" Type="http://schemas.openxmlformats.org/officeDocument/2006/relationships/slide" Target="slides/slide201.xml"/><Relationship Id="rId235" Type="http://schemas.openxmlformats.org/officeDocument/2006/relationships/slide" Target="slides/slide222.xml"/><Relationship Id="rId137" Type="http://schemas.openxmlformats.org/officeDocument/2006/relationships/slide" Target="slides/slide124.xml"/><Relationship Id="rId158" Type="http://schemas.openxmlformats.org/officeDocument/2006/relationships/slide" Target="slides/slide145.xml"/><Relationship Id="rId116" Type="http://schemas.openxmlformats.org/officeDocument/2006/relationships/slide" Target="slides/slide103.xml"/><Relationship Id="rId41" Type="http://schemas.openxmlformats.org/officeDocument/2006/relationships/slide" Target="slides/slide28.xml"/><Relationship Id="rId179" Type="http://schemas.openxmlformats.org/officeDocument/2006/relationships/slide" Target="slides/slide166.xml"/><Relationship Id="rId20" Type="http://schemas.openxmlformats.org/officeDocument/2006/relationships/slide" Target="slides/slide7.xml"/><Relationship Id="rId83" Type="http://schemas.openxmlformats.org/officeDocument/2006/relationships/slide" Target="slides/slide70.xml"/><Relationship Id="rId62" Type="http://schemas.openxmlformats.org/officeDocument/2006/relationships/slide" Target="slides/slide49.xml"/><Relationship Id="rId190" Type="http://schemas.openxmlformats.org/officeDocument/2006/relationships/slide" Target="slides/slide177.xml"/><Relationship Id="rId267" Type="http://customschemas.google.com/relationships/presentationmetadata" Target="metadata"/><Relationship Id="rId225" Type="http://schemas.openxmlformats.org/officeDocument/2006/relationships/slide" Target="slides/slide212.xml"/><Relationship Id="rId246" Type="http://schemas.openxmlformats.org/officeDocument/2006/relationships/slide" Target="slides/slide233.xml"/><Relationship Id="rId204" Type="http://schemas.openxmlformats.org/officeDocument/2006/relationships/slide" Target="slides/slide191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31" Type="http://schemas.openxmlformats.org/officeDocument/2006/relationships/slide" Target="slides/slide18.xml"/><Relationship Id="rId10" Type="http://schemas.openxmlformats.org/officeDocument/2006/relationships/slideMaster" Target="slideMasters/slideMaster6.xml"/><Relationship Id="rId148" Type="http://schemas.openxmlformats.org/officeDocument/2006/relationships/slide" Target="slides/slide135.xml"/><Relationship Id="rId73" Type="http://schemas.openxmlformats.org/officeDocument/2006/relationships/slide" Target="slides/slide60.xml"/><Relationship Id="rId169" Type="http://schemas.openxmlformats.org/officeDocument/2006/relationships/slide" Target="slides/slide156.xml"/><Relationship Id="rId52" Type="http://schemas.openxmlformats.org/officeDocument/2006/relationships/slide" Target="slides/slide39.xml"/><Relationship Id="rId94" Type="http://schemas.openxmlformats.org/officeDocument/2006/relationships/slide" Target="slides/slide81.xml"/><Relationship Id="rId180" Type="http://schemas.openxmlformats.org/officeDocument/2006/relationships/slide" Target="slides/slide167.xml"/><Relationship Id="rId4" Type="http://schemas.openxmlformats.org/officeDocument/2006/relationships/tableStyles" Target="tableStyles.xml"/><Relationship Id="rId257" Type="http://schemas.openxmlformats.org/officeDocument/2006/relationships/slide" Target="slides/slide244.xml"/><Relationship Id="rId215" Type="http://schemas.openxmlformats.org/officeDocument/2006/relationships/slide" Target="slides/slide202.xml"/><Relationship Id="rId236" Type="http://schemas.openxmlformats.org/officeDocument/2006/relationships/slide" Target="slides/slide223.xml"/><Relationship Id="rId42" Type="http://schemas.openxmlformats.org/officeDocument/2006/relationships/slide" Target="slides/slide29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91" Type="http://schemas.openxmlformats.org/officeDocument/2006/relationships/slide" Target="slides/slide178.xml"/><Relationship Id="rId247" Type="http://schemas.openxmlformats.org/officeDocument/2006/relationships/slide" Target="slides/slide234.xml"/><Relationship Id="rId205" Type="http://schemas.openxmlformats.org/officeDocument/2006/relationships/slide" Target="slides/slide192.xml"/><Relationship Id="rId107" Type="http://schemas.openxmlformats.org/officeDocument/2006/relationships/slide" Target="slides/slide9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8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5" y="2"/>
            <a:ext cx="4307047" cy="341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9995" y="2"/>
            <a:ext cx="4307047" cy="341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1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9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29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7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4" name="Google Shape;1524;p7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8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9" name="Google Shape;1549;p8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8" name="Google Shape;1558;p8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9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29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3" name="Google Shape;1573;p8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9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29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8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2" name="Google Shape;1612;p8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8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0" name="Google Shape;1620;p8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主要為報表</a:t>
            </a:r>
            <a:endParaRPr/>
          </a:p>
        </p:txBody>
      </p:sp>
      <p:sp>
        <p:nvSpPr>
          <p:cNvPr id="1628" name="Google Shape;1628;p8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1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8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6" name="Google Shape;1636;p8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p8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時間方式 cron job 不多作介紹</a:t>
            </a:r>
            <a:endParaRPr/>
          </a:p>
        </p:txBody>
      </p:sp>
      <p:sp>
        <p:nvSpPr>
          <p:cNvPr id="1645" name="Google Shape;1645;p89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9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3" name="Google Shape;1653;p90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9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9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4" name="Google Shape;1664;p91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9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4" name="Google Shape;1674;p9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9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p9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9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p9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8" name="Google Shape;1698;p9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9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6" name="Google Shape;1706;p29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9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3" name="Google Shape;1713;p9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9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0" name="Google Shape;1720;p9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1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9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8" name="Google Shape;1728;p9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p9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6" name="Google Shape;1746;p9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4" name="Google Shape;1754;p10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0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3" name="Google Shape;1763;p10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0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1" name="Google Shape;1771;p10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0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0" name="Google Shape;1780;p10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9" name="Google Shape;1789;p10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0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8" name="Google Shape;1798;p10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0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7" name="Google Shape;1807;p10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13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0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5" name="Google Shape;1815;p10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1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4" name="Google Shape;1824;p11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1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2" name="Google Shape;1832;p11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1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0" name="Google Shape;1840;p11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1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9" name="Google Shape;1849;p11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1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8" name="Google Shape;1858;p11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6" name="Google Shape;1866;p11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1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5" name="Google Shape;1875;p11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1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4" name="Google Shape;1884;p11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1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3" name="Google Shape;1893;p11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1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2" name="Google Shape;1902;p11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2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1" name="Google Shape;1911;p12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0" name="Google Shape;1920;p12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2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9" name="Google Shape;1929;p12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9" name="Google Shape;1939;p12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2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8" name="Google Shape;1948;p12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8" name="Google Shape;1958;p12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2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7" name="Google Shape;1967;p12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2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7" name="Google Shape;1977;p12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2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6" name="Google Shape;1986;p12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15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2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5" name="Google Shape;1995;p12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3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4" name="Google Shape;2004;p13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3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3" name="Google Shape;2013;p13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3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2" name="Google Shape;2022;p13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3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0" name="Google Shape;2030;p13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3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8" name="Google Shape;2038;p13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3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7" name="Google Shape;2047;p13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3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6" name="Google Shape;2056;p13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3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5" name="Google Shape;2065;p13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3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4" name="Google Shape;2074;p13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1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1G&gt;&gt;10G</a:t>
            </a:r>
            <a:endParaRPr/>
          </a:p>
        </p:txBody>
      </p:sp>
      <p:sp>
        <p:nvSpPr>
          <p:cNvPr id="496" name="Google Shape;496;p16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3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3" name="Google Shape;2083;p13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4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2" name="Google Shape;2092;p14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4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1" name="Google Shape;2101;p14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4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0" name="Google Shape;2110;p14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4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9" name="Google Shape;2119;p14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4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8" name="Google Shape;2128;p14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4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8" name="Google Shape;2138;p14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4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6" name="Google Shape;2146;p14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4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4" name="Google Shape;2154;p14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2" name="Google Shape;2162;p14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17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4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0" name="Google Shape;2170;p14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8" name="Google Shape;2178;p15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5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6" name="Google Shape;2186;p15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5" name="Google Shape;2195;p15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5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3" name="Google Shape;2203;p15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5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1" name="Google Shape;2211;p15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15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0" name="Google Shape;2220;p15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5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0" name="Google Shape;2230;p15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5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0" name="Google Shape;2240;p15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5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0" name="Google Shape;2250;p15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18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5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9" name="Google Shape;2259;p15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6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7" name="Google Shape;2267;p16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6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6" name="Google Shape;2276;p16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5" name="Google Shape;2285;p16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6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4" name="Google Shape;2294;p16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6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4" name="Google Shape;2304;p16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6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3" name="Google Shape;2313;p16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1" name="Google Shape;2321;p16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6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0" name="Google Shape;2330;p16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6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9" name="Google Shape;2339;p16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19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6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7" name="Google Shape;2347;p16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6" name="Google Shape;2356;p17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4" name="Google Shape;2364;p17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7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1" name="Google Shape;2371;p17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7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9" name="Google Shape;2379;p17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7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8" name="Google Shape;2388;p17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7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7" name="Google Shape;2397;p17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7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5" name="Google Shape;2405;p17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7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4" name="Google Shape;2414;p17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3" name="Google Shape;2423;p17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09:00</a:t>
            </a:r>
            <a:endParaRPr/>
          </a:p>
        </p:txBody>
      </p:sp>
      <p:sp>
        <p:nvSpPr>
          <p:cNvPr id="345" name="Google Shape;345;p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2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20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7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3" name="Google Shape;2433;p17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8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1" name="Google Shape;2441;p18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8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9" name="Google Shape;2449;p18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8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8" name="Google Shape;2458;p18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29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6" name="Google Shape;2466;p29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4" name="Google Shape;2474;p18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8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3" name="Google Shape;2483;p18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4" name="Google Shape;2484;p18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4" name="Google Shape;2494;p18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8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3" name="Google Shape;2503;p18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8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2" name="Google Shape;2512;p18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21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2" name="Google Shape;2522;p18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8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1" name="Google Shape;2531;p18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9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0" name="Google Shape;2540;p19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9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9" name="Google Shape;2549;p19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9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8" name="Google Shape;2558;p19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9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7" name="Google Shape;2567;p19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9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6" name="Google Shape;2576;p19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9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5" name="Google Shape;2585;p19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19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5" name="Google Shape;2595;p19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6" name="Google Shape;2606;p19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2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19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6" name="Google Shape;2616;p19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19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6" name="Google Shape;2626;p19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20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7" name="Google Shape;2637;p20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20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6" name="Google Shape;2646;p20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5" name="Google Shape;2655;p20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20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4" name="Google Shape;2664;p20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20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3" name="Google Shape;2673;p20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3" name="Google Shape;2683;p20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30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2" name="Google Shape;2692;p30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3" name="Google Shape;2693;p300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0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0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2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23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0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8" name="Google Shape;2708;p30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9" name="Google Shape;2709;p302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30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4" name="Google Shape;2724;p30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5" name="Google Shape;2725;p303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30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7" name="Google Shape;2737;p30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8" name="Google Shape;2738;p30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30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0" name="Google Shape;2750;p30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1" name="Google Shape;2751;p305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0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2" name="Google Shape;2762;p30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3" name="Google Shape;2763;p306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30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4" name="Google Shape;2774;p30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5" name="Google Shape;2775;p307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20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3" name="Google Shape;2783;p20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20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0" name="Google Shape;2790;p20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20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5" name="Google Shape;2815;p20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20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2" name="Google Shape;2822;p20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2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21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0" name="Google Shape;2830;p21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21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0" name="Google Shape;2840;p21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21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2" name="Google Shape;2852;p21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21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5" name="Google Shape;2865;p21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30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6" name="Google Shape;2876;p30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30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0" name="Google Shape;2890;p30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21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0" name="Google Shape;2900;p21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21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7" name="Google Shape;2907;p21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21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1" name="Google Shape;2921;p21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21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2" name="Google Shape;2932;p21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TPES 使用的是Web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2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2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2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p2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2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1.載入就不用花太多時間(比起 Jquery)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相較於其他框架而言，Vue 的優勢在於檔案小的特性可以達到快速載入，</a:t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在現代使用者不願意等待，如果載入過久，使用者會中離，透過快速呈現畫面來讓使用者會持續留下，不會因為載入時的鎖螢幕(Javascript 是單線程)以及載入慢的問題而離開。</a:t>
            </a:r>
            <a:endParaRPr b="1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Angular 大小為 65.5 KB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React 大小為 36.3 KB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Vue 大小為 30.8 KB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2.了解 HTML5，CSS 和 JavaScript，則在上手的方面會較為快速</a:t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3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3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3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3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簡單的說 Vue 是框架，Vuetify 是負責顯示，包含按鈕、提醒 … 等元件的呈現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如 bootstrap </a:t>
            </a:r>
            <a:endParaRPr/>
          </a:p>
        </p:txBody>
      </p:sp>
      <p:sp>
        <p:nvSpPr>
          <p:cNvPr id="736" name="Google Shape;736;p3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p3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3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3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p3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p3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p4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Spring Boot 相對 Spring 來說好設定很多，整個流程也比較簡化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p4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專為 TPES 這專案所買定的第三方套件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主要處理 Word / Excel </a:t>
            </a:r>
            <a:br>
              <a:rPr lang="en-US"/>
            </a:br>
            <a:r>
              <a:rPr lang="en-US"/>
              <a:t>永久授權版本，不限部屬機器，限單一開發者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p4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7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p27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p4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p4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p4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4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p4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p4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5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p5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p5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p5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p5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p5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p5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5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p5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p5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p5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HP DL380 G10 (2.3GHz * 2 / 16G * 8 / FC 16G)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HPE MSA 2050 SAS 1.2T * 22</a:t>
            </a:r>
            <a:endParaRPr/>
          </a:p>
        </p:txBody>
      </p:sp>
      <p:sp>
        <p:nvSpPr>
          <p:cNvPr id="379" name="Google Shape;379;p6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3" name="Google Shape;983;p6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p6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p6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p6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p63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6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p6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p6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p6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8" name="Google Shape;1048;p6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7" name="Google Shape;1057;p6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6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7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5" name="Google Shape;1075;p7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p7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p7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4" name="Google Shape;1094;p72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7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指令: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"TPC";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DB_NAME(database_id) AS DatabaseName,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Name AS Logical_Name,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Physical_Name,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(size * 8) / 1024 SizeMB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sys.master_files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DB_NAME(database_id) = 'TPC'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p73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7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6" name="Google Shape;1116;p74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5" name="Google Shape;1125;p7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p7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7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p77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09:30</a:t>
            </a:r>
            <a:endParaRPr/>
          </a:p>
        </p:txBody>
      </p:sp>
      <p:sp>
        <p:nvSpPr>
          <p:cNvPr id="1151" name="Google Shape;1151;p7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7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7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8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7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27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7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p27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3" name="Google Shape;1173;p276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7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7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7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7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可查詢近期的 50 筆資訊</a:t>
            </a:r>
            <a:endParaRPr/>
          </a:p>
        </p:txBody>
      </p:sp>
      <p:sp>
        <p:nvSpPr>
          <p:cNvPr id="1223" name="Google Shape;1223;p278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7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7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8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28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8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8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8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28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歸檔後面 介接介紹再說</a:t>
            </a:r>
            <a:endParaRPr/>
          </a:p>
        </p:txBody>
      </p:sp>
      <p:sp>
        <p:nvSpPr>
          <p:cNvPr id="1293" name="Google Shape;1293;p282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8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8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8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8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Apache Reverse Proxy Server：反向代理設定Reverse Proxy</a:t>
            </a:r>
            <a:endParaRPr/>
          </a:p>
        </p:txBody>
      </p:sp>
      <p:sp>
        <p:nvSpPr>
          <p:cNvPr id="427" name="Google Shape;427;p9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85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85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6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86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87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87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88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88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89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89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90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90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91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291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92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292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每天至 PIS 取得相關組織的資訊，自動更新員工資料，設定員工腳色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若有離職則移除員工的腳色，有調職則會更新相關的腳色</a:t>
            </a:r>
            <a:endParaRPr/>
          </a:p>
        </p:txBody>
      </p:sp>
      <p:sp>
        <p:nvSpPr>
          <p:cNvPr id="1448" name="Google Shape;1448;p292:notes"/>
          <p:cNvSpPr txBox="1"/>
          <p:nvPr>
            <p:ph idx="12" type="sldNum"/>
          </p:nvPr>
        </p:nvSpPr>
        <p:spPr>
          <a:xfrm>
            <a:off x="5629995" y="6465659"/>
            <a:ext cx="4307047" cy="341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3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93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94:notes"/>
          <p:cNvSpPr txBox="1"/>
          <p:nvPr>
            <p:ph idx="1" type="body"/>
          </p:nvPr>
        </p:nvSpPr>
        <p:spPr>
          <a:xfrm>
            <a:off x="993935" y="3275966"/>
            <a:ext cx="7951470" cy="2680334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94:notes"/>
          <p:cNvSpPr/>
          <p:nvPr>
            <p:ph idx="2" type="sldImg"/>
          </p:nvPr>
        </p:nvSpPr>
        <p:spPr>
          <a:xfrm>
            <a:off x="2925763" y="850900"/>
            <a:ext cx="4087812" cy="229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jpg"/><Relationship Id="rId3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jpg"/><Relationship Id="rId3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jpg"/><Relationship Id="rId3" Type="http://schemas.openxmlformats.org/officeDocument/2006/relationships/image" Target="../media/image71.jpg"/><Relationship Id="rId4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16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1.jpg"/><Relationship Id="rId3" Type="http://schemas.openxmlformats.org/officeDocument/2006/relationships/image" Target="../media/image4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版面配置">
  <p:cSld name="1_空白版面配置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19"/>
          <p:cNvSpPr txBox="1"/>
          <p:nvPr/>
        </p:nvSpPr>
        <p:spPr>
          <a:xfrm>
            <a:off x="7013925" y="-1128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13" name="Google Shape;13;p219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19"/>
          <p:cNvSpPr txBox="1"/>
          <p:nvPr/>
        </p:nvSpPr>
        <p:spPr>
          <a:xfrm>
            <a:off x="7358763" y="4906331"/>
            <a:ext cx="17408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極機密/Restricted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自訂版面配置">
  <p:cSld name="11_自訂版面配置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17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7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17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73" name="Google Shape;73;p317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17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自訂版面配置">
  <p:cSld name="12_自訂版面配置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18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318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18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80" name="Google Shape;80;p318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18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12_PPT-19.jpg" id="83" name="Google Shape;83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8"/>
          <p:cNvSpPr txBox="1"/>
          <p:nvPr>
            <p:ph idx="1" type="body"/>
          </p:nvPr>
        </p:nvSpPr>
        <p:spPr>
          <a:xfrm>
            <a:off x="603233" y="1568827"/>
            <a:ext cx="5109409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28"/>
          <p:cNvSpPr txBox="1"/>
          <p:nvPr>
            <p:ph idx="2" type="body"/>
          </p:nvPr>
        </p:nvSpPr>
        <p:spPr>
          <a:xfrm>
            <a:off x="603233" y="2868891"/>
            <a:ext cx="5109409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28"/>
          <p:cNvSpPr txBox="1"/>
          <p:nvPr>
            <p:ph idx="10" type="dt"/>
          </p:nvPr>
        </p:nvSpPr>
        <p:spPr>
          <a:xfrm>
            <a:off x="603233" y="3547621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1"/>
          <p:cNvSpPr txBox="1"/>
          <p:nvPr>
            <p:ph idx="10" type="dt"/>
          </p:nvPr>
        </p:nvSpPr>
        <p:spPr>
          <a:xfrm>
            <a:off x="142876" y="4804841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21"/>
          <p:cNvSpPr txBox="1"/>
          <p:nvPr>
            <p:ph idx="12" type="sldNum"/>
          </p:nvPr>
        </p:nvSpPr>
        <p:spPr>
          <a:xfrm>
            <a:off x="7061632" y="47850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3" y="0"/>
            <a:ext cx="2294087" cy="71993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1"/>
          <p:cNvSpPr txBox="1"/>
          <p:nvPr>
            <p:ph idx="1" type="body"/>
          </p:nvPr>
        </p:nvSpPr>
        <p:spPr>
          <a:xfrm>
            <a:off x="2327338" y="202142"/>
            <a:ext cx="5109409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21"/>
          <p:cNvSpPr txBox="1"/>
          <p:nvPr>
            <p:ph idx="2" type="body"/>
          </p:nvPr>
        </p:nvSpPr>
        <p:spPr>
          <a:xfrm>
            <a:off x="621103" y="722222"/>
            <a:ext cx="8229600" cy="38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3"/>
          <p:cNvPicPr preferRelativeResize="0"/>
          <p:nvPr/>
        </p:nvPicPr>
        <p:blipFill rotWithShape="1">
          <a:blip r:embed="rId2">
            <a:alphaModFix/>
          </a:blip>
          <a:srcRect b="0" l="0" r="1575" t="0"/>
          <a:stretch/>
        </p:blipFill>
        <p:spPr>
          <a:xfrm>
            <a:off x="0" y="0"/>
            <a:ext cx="9144000" cy="51525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3"/>
          <p:cNvSpPr txBox="1"/>
          <p:nvPr>
            <p:ph idx="1" type="body"/>
          </p:nvPr>
        </p:nvSpPr>
        <p:spPr>
          <a:xfrm>
            <a:off x="603234" y="1568829"/>
            <a:ext cx="5109409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3"/>
          <p:cNvSpPr txBox="1"/>
          <p:nvPr>
            <p:ph idx="2" type="body"/>
          </p:nvPr>
        </p:nvSpPr>
        <p:spPr>
          <a:xfrm>
            <a:off x="603234" y="2868893"/>
            <a:ext cx="5109409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3"/>
          <p:cNvSpPr txBox="1"/>
          <p:nvPr>
            <p:ph idx="10" type="dt"/>
          </p:nvPr>
        </p:nvSpPr>
        <p:spPr>
          <a:xfrm>
            <a:off x="603233" y="354762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訂版面配置">
  <p:cSld name="8_自訂版面配置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12500" r="1250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15_PPT-41.jpg" id="102" name="Google Shape;102;p224"/>
          <p:cNvPicPr preferRelativeResize="0"/>
          <p:nvPr/>
        </p:nvPicPr>
        <p:blipFill rotWithShape="1">
          <a:blip r:embed="rId3">
            <a:alphaModFix/>
          </a:blip>
          <a:srcRect b="62000" l="7125" r="71750" t="11556"/>
          <a:stretch/>
        </p:blipFill>
        <p:spPr>
          <a:xfrm>
            <a:off x="624953" y="818465"/>
            <a:ext cx="1881941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4"/>
          <p:cNvSpPr txBox="1"/>
          <p:nvPr/>
        </p:nvSpPr>
        <p:spPr>
          <a:xfrm>
            <a:off x="3389702" y="2206122"/>
            <a:ext cx="3063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" y="2286"/>
            <a:ext cx="9135872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5"/>
          <p:cNvSpPr txBox="1"/>
          <p:nvPr>
            <p:ph idx="10" type="dt"/>
          </p:nvPr>
        </p:nvSpPr>
        <p:spPr>
          <a:xfrm>
            <a:off x="88661" y="4903438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25"/>
          <p:cNvSpPr txBox="1"/>
          <p:nvPr>
            <p:ph idx="11" type="ftr"/>
          </p:nvPr>
        </p:nvSpPr>
        <p:spPr>
          <a:xfrm>
            <a:off x="3297667" y="4903438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25"/>
          <p:cNvSpPr txBox="1"/>
          <p:nvPr>
            <p:ph idx="12" type="sldNum"/>
          </p:nvPr>
        </p:nvSpPr>
        <p:spPr>
          <a:xfrm>
            <a:off x="6106257" y="4903438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25"/>
          <p:cNvSpPr txBox="1"/>
          <p:nvPr>
            <p:ph idx="1" type="body"/>
          </p:nvPr>
        </p:nvSpPr>
        <p:spPr>
          <a:xfrm>
            <a:off x="2327388" y="202143"/>
            <a:ext cx="5109409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5"/>
          <p:cNvSpPr txBox="1"/>
          <p:nvPr>
            <p:ph idx="2" type="body"/>
          </p:nvPr>
        </p:nvSpPr>
        <p:spPr>
          <a:xfrm>
            <a:off x="621103" y="722248"/>
            <a:ext cx="8229600" cy="38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訂版面配置">
  <p:cSld name="4_自訂版面配置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" y="1912"/>
            <a:ext cx="1990177" cy="603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0412_PPT-02.jpg" id="113" name="Google Shape;113;p226"/>
          <p:cNvPicPr preferRelativeResize="0"/>
          <p:nvPr/>
        </p:nvPicPr>
        <p:blipFill rotWithShape="1">
          <a:blip r:embed="rId3">
            <a:alphaModFix/>
          </a:blip>
          <a:srcRect b="0" l="0" r="0" t="94661"/>
          <a:stretch/>
        </p:blipFill>
        <p:spPr>
          <a:xfrm>
            <a:off x="0" y="4878533"/>
            <a:ext cx="9144000" cy="2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6"/>
          <p:cNvSpPr txBox="1"/>
          <p:nvPr>
            <p:ph idx="10" type="dt"/>
          </p:nvPr>
        </p:nvSpPr>
        <p:spPr>
          <a:xfrm>
            <a:off x="88661" y="4903425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26"/>
          <p:cNvSpPr txBox="1"/>
          <p:nvPr>
            <p:ph idx="11" type="ftr"/>
          </p:nvPr>
        </p:nvSpPr>
        <p:spPr>
          <a:xfrm>
            <a:off x="3297667" y="4903425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26"/>
          <p:cNvSpPr txBox="1"/>
          <p:nvPr>
            <p:ph idx="12" type="sldNum"/>
          </p:nvPr>
        </p:nvSpPr>
        <p:spPr>
          <a:xfrm>
            <a:off x="6106257" y="4903425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26"/>
          <p:cNvSpPr txBox="1"/>
          <p:nvPr/>
        </p:nvSpPr>
        <p:spPr>
          <a:xfrm>
            <a:off x="6998737" y="4903504"/>
            <a:ext cx="1852247" cy="215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內部使用/Internal Use Only</a:t>
            </a:r>
            <a:endParaRPr b="0" i="0" sz="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226"/>
          <p:cNvSpPr txBox="1"/>
          <p:nvPr>
            <p:ph type="title"/>
          </p:nvPr>
        </p:nvSpPr>
        <p:spPr>
          <a:xfrm>
            <a:off x="1990180" y="144183"/>
            <a:ext cx="5163645" cy="398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26"/>
          <p:cNvSpPr txBox="1"/>
          <p:nvPr>
            <p:ph idx="1" type="body"/>
          </p:nvPr>
        </p:nvSpPr>
        <p:spPr>
          <a:xfrm>
            <a:off x="628651" y="684734"/>
            <a:ext cx="7886700" cy="3999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訂版面配置">
  <p:cSld name="5_自訂版面配置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" y="2286"/>
            <a:ext cx="9135872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7"/>
          <p:cNvSpPr txBox="1"/>
          <p:nvPr>
            <p:ph idx="10" type="dt"/>
          </p:nvPr>
        </p:nvSpPr>
        <p:spPr>
          <a:xfrm>
            <a:off x="88660" y="4903380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27"/>
          <p:cNvSpPr txBox="1"/>
          <p:nvPr>
            <p:ph idx="11" type="ftr"/>
          </p:nvPr>
        </p:nvSpPr>
        <p:spPr>
          <a:xfrm>
            <a:off x="3297666" y="4903380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27"/>
          <p:cNvSpPr txBox="1"/>
          <p:nvPr>
            <p:ph idx="12" type="sldNum"/>
          </p:nvPr>
        </p:nvSpPr>
        <p:spPr>
          <a:xfrm>
            <a:off x="6106257" y="4903380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7"/>
          <p:cNvSpPr txBox="1"/>
          <p:nvPr>
            <p:ph idx="1" type="body"/>
          </p:nvPr>
        </p:nvSpPr>
        <p:spPr>
          <a:xfrm>
            <a:off x="3956441" y="15005"/>
            <a:ext cx="5109409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訂版面配置">
  <p:cSld name="4_自訂版面配置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0"/>
          <p:cNvSpPr txBox="1"/>
          <p:nvPr>
            <p:ph idx="12" type="sldNum"/>
          </p:nvPr>
        </p:nvSpPr>
        <p:spPr>
          <a:xfrm>
            <a:off x="6457951" y="4868379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230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32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59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1" name="Google Shape;131;p230"/>
          <p:cNvSpPr txBox="1"/>
          <p:nvPr>
            <p:ph idx="10" type="dt"/>
          </p:nvPr>
        </p:nvSpPr>
        <p:spPr>
          <a:xfrm>
            <a:off x="603233" y="354766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30"/>
          <p:cNvSpPr txBox="1"/>
          <p:nvPr>
            <p:ph idx="1" type="body"/>
          </p:nvPr>
        </p:nvSpPr>
        <p:spPr>
          <a:xfrm>
            <a:off x="603277" y="1568829"/>
            <a:ext cx="5109409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30"/>
          <p:cNvSpPr txBox="1"/>
          <p:nvPr>
            <p:ph idx="2" type="body"/>
          </p:nvPr>
        </p:nvSpPr>
        <p:spPr>
          <a:xfrm>
            <a:off x="603277" y="2868936"/>
            <a:ext cx="5109409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30"/>
          <p:cNvSpPr txBox="1"/>
          <p:nvPr/>
        </p:nvSpPr>
        <p:spPr>
          <a:xfrm>
            <a:off x="6881448" y="4868336"/>
            <a:ext cx="2157045" cy="230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內部使用/Internal Use Only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訂版面配置">
  <p:cSld name="4_自訂版面配置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22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22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22"/>
          <p:cNvSpPr txBox="1"/>
          <p:nvPr/>
        </p:nvSpPr>
        <p:spPr>
          <a:xfrm>
            <a:off x="7013925" y="-1128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20" name="Google Shape;20;p222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22"/>
          <p:cNvSpPr txBox="1"/>
          <p:nvPr/>
        </p:nvSpPr>
        <p:spPr>
          <a:xfrm>
            <a:off x="7358763" y="4906331"/>
            <a:ext cx="17408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極機密/Restricted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1912"/>
            <a:ext cx="1990177" cy="603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0412_PPT-02.jpg" id="137" name="Google Shape;137;p231"/>
          <p:cNvPicPr preferRelativeResize="0"/>
          <p:nvPr/>
        </p:nvPicPr>
        <p:blipFill rotWithShape="1">
          <a:blip r:embed="rId3">
            <a:alphaModFix/>
          </a:blip>
          <a:srcRect b="0" l="0" r="0" t="94661"/>
          <a:stretch/>
        </p:blipFill>
        <p:spPr>
          <a:xfrm>
            <a:off x="0" y="4878531"/>
            <a:ext cx="9144000" cy="2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idx="10" type="dt"/>
          </p:nvPr>
        </p:nvSpPr>
        <p:spPr>
          <a:xfrm>
            <a:off x="88661" y="4903423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31"/>
          <p:cNvSpPr txBox="1"/>
          <p:nvPr>
            <p:ph idx="11" type="ftr"/>
          </p:nvPr>
        </p:nvSpPr>
        <p:spPr>
          <a:xfrm>
            <a:off x="3297667" y="4903423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1"/>
          <p:cNvSpPr txBox="1"/>
          <p:nvPr>
            <p:ph idx="12" type="sldNum"/>
          </p:nvPr>
        </p:nvSpPr>
        <p:spPr>
          <a:xfrm>
            <a:off x="6106257" y="4903423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31"/>
          <p:cNvSpPr txBox="1"/>
          <p:nvPr/>
        </p:nvSpPr>
        <p:spPr>
          <a:xfrm>
            <a:off x="6998734" y="4903506"/>
            <a:ext cx="1852247" cy="215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內部使用/Internal Use Only</a:t>
            </a:r>
            <a:endParaRPr b="0" i="0" sz="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231"/>
          <p:cNvSpPr txBox="1"/>
          <p:nvPr>
            <p:ph type="title"/>
          </p:nvPr>
        </p:nvSpPr>
        <p:spPr>
          <a:xfrm>
            <a:off x="1990180" y="144183"/>
            <a:ext cx="5163645" cy="3982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31"/>
          <p:cNvSpPr txBox="1"/>
          <p:nvPr>
            <p:ph idx="1" type="body"/>
          </p:nvPr>
        </p:nvSpPr>
        <p:spPr>
          <a:xfrm>
            <a:off x="628651" y="684734"/>
            <a:ext cx="7886700" cy="39999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2"/>
          <p:cNvSpPr txBox="1"/>
          <p:nvPr>
            <p:ph idx="12" type="sldNum"/>
          </p:nvPr>
        </p:nvSpPr>
        <p:spPr>
          <a:xfrm>
            <a:off x="6457951" y="4868379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32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32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59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48" name="Google Shape;148;p232"/>
          <p:cNvSpPr txBox="1"/>
          <p:nvPr/>
        </p:nvSpPr>
        <p:spPr>
          <a:xfrm>
            <a:off x="3011511" y="2346095"/>
            <a:ext cx="3446440" cy="707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32"/>
          <p:cNvPicPr preferRelativeResize="0"/>
          <p:nvPr/>
        </p:nvPicPr>
        <p:blipFill rotWithShape="1">
          <a:blip r:embed="rId4">
            <a:alphaModFix/>
          </a:blip>
          <a:srcRect b="59916" l="6116" r="69174" t="25500"/>
          <a:stretch/>
        </p:blipFill>
        <p:spPr>
          <a:xfrm>
            <a:off x="502166" y="1356837"/>
            <a:ext cx="2723687" cy="6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4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5"/>
          <p:cNvSpPr txBox="1"/>
          <p:nvPr>
            <p:ph type="title"/>
          </p:nvPr>
        </p:nvSpPr>
        <p:spPr>
          <a:xfrm>
            <a:off x="1619672" y="0"/>
            <a:ext cx="7524328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6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FDF1D2">
            <a:alpha val="49411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7"/>
          <p:cNvSpPr/>
          <p:nvPr/>
        </p:nvSpPr>
        <p:spPr>
          <a:xfrm>
            <a:off x="3203848" y="-2322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7"/>
          <p:cNvSpPr/>
          <p:nvPr/>
        </p:nvSpPr>
        <p:spPr>
          <a:xfrm>
            <a:off x="3746892" y="4331241"/>
            <a:ext cx="1650216" cy="81226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7"/>
          <p:cNvSpPr/>
          <p:nvPr/>
        </p:nvSpPr>
        <p:spPr>
          <a:xfrm>
            <a:off x="4041648" y="4493811"/>
            <a:ext cx="1060704" cy="55436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7"/>
          <p:cNvSpPr/>
          <p:nvPr>
            <p:ph idx="2" type="pic"/>
          </p:nvPr>
        </p:nvSpPr>
        <p:spPr>
          <a:xfrm>
            <a:off x="3293848" y="2"/>
            <a:ext cx="2520000" cy="17111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8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38"/>
          <p:cNvSpPr/>
          <p:nvPr/>
        </p:nvSpPr>
        <p:spPr>
          <a:xfrm>
            <a:off x="565879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8"/>
          <p:cNvSpPr/>
          <p:nvPr/>
        </p:nvSpPr>
        <p:spPr>
          <a:xfrm>
            <a:off x="2612855" y="1176063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8"/>
          <p:cNvSpPr/>
          <p:nvPr/>
        </p:nvSpPr>
        <p:spPr>
          <a:xfrm>
            <a:off x="4659832" y="1175431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8"/>
          <p:cNvSpPr/>
          <p:nvPr/>
        </p:nvSpPr>
        <p:spPr>
          <a:xfrm>
            <a:off x="6706811" y="1174800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8"/>
          <p:cNvSpPr/>
          <p:nvPr>
            <p:ph idx="2" type="pic"/>
          </p:nvPr>
        </p:nvSpPr>
        <p:spPr>
          <a:xfrm>
            <a:off x="825476" y="1320087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238"/>
          <p:cNvSpPr/>
          <p:nvPr>
            <p:ph idx="3" type="pic"/>
          </p:nvPr>
        </p:nvSpPr>
        <p:spPr>
          <a:xfrm>
            <a:off x="6966409" y="1320087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238"/>
          <p:cNvSpPr/>
          <p:nvPr>
            <p:ph idx="4" type="pic"/>
          </p:nvPr>
        </p:nvSpPr>
        <p:spPr>
          <a:xfrm>
            <a:off x="2872454" y="1320087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1" name="Google Shape;171;p238"/>
          <p:cNvSpPr/>
          <p:nvPr>
            <p:ph idx="5" type="pic"/>
          </p:nvPr>
        </p:nvSpPr>
        <p:spPr>
          <a:xfrm>
            <a:off x="4919431" y="1320087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모니터.png" id="173" name="Google Shape;173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55" y="451445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9"/>
          <p:cNvSpPr/>
          <p:nvPr>
            <p:ph idx="2" type="pic"/>
          </p:nvPr>
        </p:nvSpPr>
        <p:spPr>
          <a:xfrm>
            <a:off x="1363708" y="584773"/>
            <a:ext cx="2991584" cy="20767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5" name="Google Shape;175;p239"/>
          <p:cNvSpPr/>
          <p:nvPr>
            <p:ph idx="3" type="pic"/>
          </p:nvPr>
        </p:nvSpPr>
        <p:spPr>
          <a:xfrm>
            <a:off x="4143455" y="1295867"/>
            <a:ext cx="3055840" cy="22313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0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KBM-정애\014-Fullppt\PNG이미지\노트북.png" id="178" name="Google Shape;178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1" y="2499743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0"/>
          <p:cNvSpPr/>
          <p:nvPr>
            <p:ph idx="2" type="pic"/>
          </p:nvPr>
        </p:nvSpPr>
        <p:spPr>
          <a:xfrm>
            <a:off x="3753801" y="2764641"/>
            <a:ext cx="1711407" cy="12496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1"/>
          <p:cNvSpPr/>
          <p:nvPr>
            <p:ph idx="2" type="pic"/>
          </p:nvPr>
        </p:nvSpPr>
        <p:spPr>
          <a:xfrm>
            <a:off x="0" y="0"/>
            <a:ext cx="9144000" cy="271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1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2"/>
          <p:cNvSpPr/>
          <p:nvPr>
            <p:ph idx="2" type="pic"/>
          </p:nvPr>
        </p:nvSpPr>
        <p:spPr>
          <a:xfrm>
            <a:off x="548179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4" name="Google Shape;184;p242"/>
          <p:cNvSpPr/>
          <p:nvPr>
            <p:ph idx="3" type="pic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5" name="Google Shape;185;p242"/>
          <p:cNvSpPr/>
          <p:nvPr>
            <p:ph idx="4" type="pic"/>
          </p:nvPr>
        </p:nvSpPr>
        <p:spPr>
          <a:xfrm>
            <a:off x="3280312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3"/>
          <p:cNvSpPr/>
          <p:nvPr>
            <p:ph idx="2" type="pic"/>
          </p:nvPr>
        </p:nvSpPr>
        <p:spPr>
          <a:xfrm>
            <a:off x="3059901" y="1"/>
            <a:ext cx="30242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Google Shape;188;p243"/>
          <p:cNvSpPr/>
          <p:nvPr>
            <p:ph idx="3" type="pic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" name="Google Shape;189;p243"/>
          <p:cNvSpPr/>
          <p:nvPr>
            <p:ph idx="4" type="pic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4"/>
          <p:cNvSpPr/>
          <p:nvPr>
            <p:ph idx="2" type="pic"/>
          </p:nvPr>
        </p:nvSpPr>
        <p:spPr>
          <a:xfrm>
            <a:off x="2426012" y="540002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Google Shape;192;p244"/>
          <p:cNvSpPr/>
          <p:nvPr>
            <p:ph idx="3" type="pic"/>
          </p:nvPr>
        </p:nvSpPr>
        <p:spPr>
          <a:xfrm>
            <a:off x="553804" y="540002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3" name="Google Shape;193;p244"/>
          <p:cNvSpPr/>
          <p:nvPr>
            <p:ph idx="4" type="pic"/>
          </p:nvPr>
        </p:nvSpPr>
        <p:spPr>
          <a:xfrm>
            <a:off x="4298220" y="540002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5"/>
          <p:cNvSpPr/>
          <p:nvPr>
            <p:ph idx="2" type="pic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6"/>
          <p:cNvSpPr/>
          <p:nvPr>
            <p:ph idx="2" type="pic"/>
          </p:nvPr>
        </p:nvSpPr>
        <p:spPr>
          <a:xfrm>
            <a:off x="3563888" y="638651"/>
            <a:ext cx="4320480" cy="450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8" name="Google Shape;198;p246"/>
          <p:cNvSpPr/>
          <p:nvPr>
            <p:ph idx="3" type="pic"/>
          </p:nvPr>
        </p:nvSpPr>
        <p:spPr>
          <a:xfrm>
            <a:off x="5635632" y="3"/>
            <a:ext cx="3508369" cy="433926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7"/>
          <p:cNvSpPr/>
          <p:nvPr>
            <p:ph idx="2" type="pic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8"/>
          <p:cNvSpPr txBox="1"/>
          <p:nvPr>
            <p:ph idx="1" type="body"/>
          </p:nvPr>
        </p:nvSpPr>
        <p:spPr>
          <a:xfrm>
            <a:off x="242645" y="92611"/>
            <a:ext cx="8679899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>
                <a:srgbClr val="262626"/>
              </a:buClr>
              <a:buSzPts val="3037"/>
              <a:buFont typeface="Arial"/>
              <a:buNone/>
              <a:defRPr b="0" i="0" sz="3037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9"/>
          <p:cNvSpPr txBox="1"/>
          <p:nvPr>
            <p:ph idx="1" type="body"/>
          </p:nvPr>
        </p:nvSpPr>
        <p:spPr>
          <a:xfrm>
            <a:off x="0" y="123479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49"/>
          <p:cNvSpPr/>
          <p:nvPr/>
        </p:nvSpPr>
        <p:spPr>
          <a:xfrm>
            <a:off x="354009" y="1131590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9"/>
          <p:cNvSpPr/>
          <p:nvPr/>
        </p:nvSpPr>
        <p:spPr>
          <a:xfrm>
            <a:off x="531932" y="1347502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9"/>
          <p:cNvSpPr/>
          <p:nvPr/>
        </p:nvSpPr>
        <p:spPr>
          <a:xfrm rot="5400000">
            <a:off x="2592644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" y="1912"/>
            <a:ext cx="1990177" cy="603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0412_PPT-02.jpg" id="211" name="Google Shape;211;p251"/>
          <p:cNvPicPr preferRelativeResize="0"/>
          <p:nvPr/>
        </p:nvPicPr>
        <p:blipFill rotWithShape="1">
          <a:blip r:embed="rId3">
            <a:alphaModFix/>
          </a:blip>
          <a:srcRect b="0" l="0" r="0" t="94661"/>
          <a:stretch/>
        </p:blipFill>
        <p:spPr>
          <a:xfrm>
            <a:off x="0" y="4878503"/>
            <a:ext cx="9144000" cy="2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1"/>
          <p:cNvSpPr txBox="1"/>
          <p:nvPr>
            <p:ph idx="10" type="dt"/>
          </p:nvPr>
        </p:nvSpPr>
        <p:spPr>
          <a:xfrm>
            <a:off x="88661" y="4903395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51"/>
          <p:cNvSpPr txBox="1"/>
          <p:nvPr>
            <p:ph idx="11" type="ftr"/>
          </p:nvPr>
        </p:nvSpPr>
        <p:spPr>
          <a:xfrm>
            <a:off x="3297667" y="4903395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51"/>
          <p:cNvSpPr txBox="1"/>
          <p:nvPr>
            <p:ph idx="12" type="sldNum"/>
          </p:nvPr>
        </p:nvSpPr>
        <p:spPr>
          <a:xfrm>
            <a:off x="6106257" y="4903395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251"/>
          <p:cNvSpPr txBox="1"/>
          <p:nvPr/>
        </p:nvSpPr>
        <p:spPr>
          <a:xfrm>
            <a:off x="6998697" y="4903506"/>
            <a:ext cx="1852247" cy="215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內部使用/Internal Use Only</a:t>
            </a:r>
            <a:endParaRPr b="0" i="0" sz="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" name="Google Shape;216;p251"/>
          <p:cNvSpPr txBox="1"/>
          <p:nvPr>
            <p:ph type="title"/>
          </p:nvPr>
        </p:nvSpPr>
        <p:spPr>
          <a:xfrm>
            <a:off x="1990180" y="144183"/>
            <a:ext cx="5163645" cy="3982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51"/>
          <p:cNvSpPr txBox="1"/>
          <p:nvPr>
            <p:ph idx="1" type="body"/>
          </p:nvPr>
        </p:nvSpPr>
        <p:spPr>
          <a:xfrm>
            <a:off x="628651" y="684734"/>
            <a:ext cx="7886700" cy="39999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訂版面配置">
  <p:cSld name="5_自訂版面配置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11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11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11"/>
          <p:cNvSpPr txBox="1"/>
          <p:nvPr/>
        </p:nvSpPr>
        <p:spPr>
          <a:xfrm>
            <a:off x="7013925" y="-1128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31" name="Google Shape;31;p311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11"/>
          <p:cNvSpPr txBox="1"/>
          <p:nvPr/>
        </p:nvSpPr>
        <p:spPr>
          <a:xfrm>
            <a:off x="7358763" y="4906331"/>
            <a:ext cx="17408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2"/>
          <p:cNvSpPr txBox="1"/>
          <p:nvPr>
            <p:ph idx="1" type="body"/>
          </p:nvPr>
        </p:nvSpPr>
        <p:spPr>
          <a:xfrm>
            <a:off x="621103" y="722256"/>
            <a:ext cx="8229600" cy="38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52"/>
          <p:cNvSpPr txBox="1"/>
          <p:nvPr>
            <p:ph idx="10" type="dt"/>
          </p:nvPr>
        </p:nvSpPr>
        <p:spPr>
          <a:xfrm>
            <a:off x="84401" y="481260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52"/>
          <p:cNvSpPr txBox="1"/>
          <p:nvPr>
            <p:ph idx="12" type="sldNum"/>
          </p:nvPr>
        </p:nvSpPr>
        <p:spPr>
          <a:xfrm>
            <a:off x="7073467" y="4793950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52"/>
          <p:cNvSpPr txBox="1"/>
          <p:nvPr>
            <p:ph idx="2" type="body"/>
          </p:nvPr>
        </p:nvSpPr>
        <p:spPr>
          <a:xfrm>
            <a:off x="2327404" y="202143"/>
            <a:ext cx="5109409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4"/>
          <p:cNvPicPr preferRelativeResize="0"/>
          <p:nvPr/>
        </p:nvPicPr>
        <p:blipFill rotWithShape="1">
          <a:blip r:embed="rId2">
            <a:alphaModFix/>
          </a:blip>
          <a:srcRect b="0" l="0" r="1711" t="0"/>
          <a:stretch/>
        </p:blipFill>
        <p:spPr>
          <a:xfrm>
            <a:off x="0" y="0"/>
            <a:ext cx="9144000" cy="51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4"/>
          <p:cNvSpPr txBox="1"/>
          <p:nvPr>
            <p:ph idx="1" type="body"/>
          </p:nvPr>
        </p:nvSpPr>
        <p:spPr>
          <a:xfrm>
            <a:off x="603234" y="1568834"/>
            <a:ext cx="5109410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254"/>
          <p:cNvSpPr txBox="1"/>
          <p:nvPr>
            <p:ph idx="2" type="body"/>
          </p:nvPr>
        </p:nvSpPr>
        <p:spPr>
          <a:xfrm>
            <a:off x="603234" y="2868898"/>
            <a:ext cx="5109410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54"/>
          <p:cNvSpPr txBox="1"/>
          <p:nvPr>
            <p:ph idx="10" type="dt"/>
          </p:nvPr>
        </p:nvSpPr>
        <p:spPr>
          <a:xfrm>
            <a:off x="603234" y="3547628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5"/>
          <p:cNvSpPr txBox="1"/>
          <p:nvPr>
            <p:ph idx="1" type="body"/>
          </p:nvPr>
        </p:nvSpPr>
        <p:spPr>
          <a:xfrm>
            <a:off x="621103" y="722224"/>
            <a:ext cx="8229600" cy="38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255"/>
          <p:cNvSpPr txBox="1"/>
          <p:nvPr>
            <p:ph idx="10" type="dt"/>
          </p:nvPr>
        </p:nvSpPr>
        <p:spPr>
          <a:xfrm>
            <a:off x="84404" y="4812560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255"/>
          <p:cNvSpPr txBox="1"/>
          <p:nvPr>
            <p:ph idx="12" type="sldNum"/>
          </p:nvPr>
        </p:nvSpPr>
        <p:spPr>
          <a:xfrm>
            <a:off x="7073468" y="4793906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55"/>
          <p:cNvSpPr txBox="1"/>
          <p:nvPr>
            <p:ph idx="2" type="body"/>
          </p:nvPr>
        </p:nvSpPr>
        <p:spPr>
          <a:xfrm>
            <a:off x="2327338" y="202143"/>
            <a:ext cx="5109410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6" name="Google Shape;236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9444" y="202143"/>
            <a:ext cx="991258" cy="87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自訂版面配置">
  <p:cSld name="7_自訂版面配置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56"/>
          <p:cNvPicPr preferRelativeResize="0"/>
          <p:nvPr/>
        </p:nvPicPr>
        <p:blipFill rotWithShape="1">
          <a:blip r:embed="rId2">
            <a:alphaModFix/>
          </a:blip>
          <a:srcRect b="0" l="12500" r="1250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15_PPT-41.jpg" id="239" name="Google Shape;239;p256"/>
          <p:cNvPicPr preferRelativeResize="0"/>
          <p:nvPr/>
        </p:nvPicPr>
        <p:blipFill rotWithShape="1">
          <a:blip r:embed="rId3">
            <a:alphaModFix/>
          </a:blip>
          <a:srcRect b="62000" l="7125" r="71750" t="11556"/>
          <a:stretch/>
        </p:blipFill>
        <p:spPr>
          <a:xfrm>
            <a:off x="583855" y="880110"/>
            <a:ext cx="2272554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6"/>
          <p:cNvSpPr txBox="1"/>
          <p:nvPr/>
        </p:nvSpPr>
        <p:spPr>
          <a:xfrm>
            <a:off x="3040382" y="2217808"/>
            <a:ext cx="30632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7"/>
          <p:cNvPicPr preferRelativeResize="0"/>
          <p:nvPr/>
        </p:nvPicPr>
        <p:blipFill rotWithShape="1">
          <a:blip r:embed="rId2">
            <a:alphaModFix/>
          </a:blip>
          <a:srcRect b="0" l="0" r="1711" t="0"/>
          <a:stretch/>
        </p:blipFill>
        <p:spPr>
          <a:xfrm>
            <a:off x="0" y="0"/>
            <a:ext cx="9144000" cy="51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7"/>
          <p:cNvSpPr txBox="1"/>
          <p:nvPr>
            <p:ph idx="1" type="body"/>
          </p:nvPr>
        </p:nvSpPr>
        <p:spPr>
          <a:xfrm>
            <a:off x="603234" y="1568834"/>
            <a:ext cx="5109410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257"/>
          <p:cNvSpPr txBox="1"/>
          <p:nvPr>
            <p:ph idx="2" type="body"/>
          </p:nvPr>
        </p:nvSpPr>
        <p:spPr>
          <a:xfrm>
            <a:off x="603234" y="2868898"/>
            <a:ext cx="5109410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257"/>
          <p:cNvSpPr txBox="1"/>
          <p:nvPr>
            <p:ph idx="10" type="dt"/>
          </p:nvPr>
        </p:nvSpPr>
        <p:spPr>
          <a:xfrm>
            <a:off x="603234" y="3547628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8"/>
          <p:cNvSpPr txBox="1"/>
          <p:nvPr>
            <p:ph idx="1" type="body"/>
          </p:nvPr>
        </p:nvSpPr>
        <p:spPr>
          <a:xfrm>
            <a:off x="621103" y="722224"/>
            <a:ext cx="8229600" cy="388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258"/>
          <p:cNvSpPr txBox="1"/>
          <p:nvPr>
            <p:ph idx="10" type="dt"/>
          </p:nvPr>
        </p:nvSpPr>
        <p:spPr>
          <a:xfrm>
            <a:off x="84404" y="4812560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258"/>
          <p:cNvSpPr txBox="1"/>
          <p:nvPr>
            <p:ph idx="12" type="sldNum"/>
          </p:nvPr>
        </p:nvSpPr>
        <p:spPr>
          <a:xfrm>
            <a:off x="7073468" y="4793906"/>
            <a:ext cx="2057399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58"/>
          <p:cNvSpPr txBox="1"/>
          <p:nvPr>
            <p:ph idx="2" type="body"/>
          </p:nvPr>
        </p:nvSpPr>
        <p:spPr>
          <a:xfrm>
            <a:off x="2327338" y="202143"/>
            <a:ext cx="5109410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2" name="Google Shape;252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9444" y="202143"/>
            <a:ext cx="991258" cy="87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空白版面配置">
  <p:cSld name="2_空白版面配置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2902"/>
            <a:ext cx="1687398" cy="706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12_PPT-02.jpg" id="255" name="Google Shape;255;p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9"/>
          <p:cNvSpPr txBox="1"/>
          <p:nvPr/>
        </p:nvSpPr>
        <p:spPr>
          <a:xfrm>
            <a:off x="7358760" y="4906332"/>
            <a:ext cx="17408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極機密/Restricted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9"/>
          <p:cNvSpPr txBox="1"/>
          <p:nvPr/>
        </p:nvSpPr>
        <p:spPr>
          <a:xfrm>
            <a:off x="7013926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6978" y="138448"/>
            <a:ext cx="558560" cy="659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9"/>
          <p:cNvSpPr/>
          <p:nvPr/>
        </p:nvSpPr>
        <p:spPr>
          <a:xfrm>
            <a:off x="0" y="4878487"/>
            <a:ext cx="9147525" cy="2746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訂版面配置">
  <p:cSld name="8_自訂版面配置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0"/>
          <p:cNvPicPr preferRelativeResize="0"/>
          <p:nvPr/>
        </p:nvPicPr>
        <p:blipFill rotWithShape="1">
          <a:blip r:embed="rId2">
            <a:alphaModFix/>
          </a:blip>
          <a:srcRect b="0" l="12500" r="1250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15_PPT-41.jpg" id="262" name="Google Shape;262;p260"/>
          <p:cNvPicPr preferRelativeResize="0"/>
          <p:nvPr/>
        </p:nvPicPr>
        <p:blipFill rotWithShape="1">
          <a:blip r:embed="rId3">
            <a:alphaModFix/>
          </a:blip>
          <a:srcRect b="62000" l="7125" r="71750" t="11556"/>
          <a:stretch/>
        </p:blipFill>
        <p:spPr>
          <a:xfrm>
            <a:off x="583855" y="880110"/>
            <a:ext cx="2272554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0"/>
          <p:cNvSpPr txBox="1"/>
          <p:nvPr/>
        </p:nvSpPr>
        <p:spPr>
          <a:xfrm>
            <a:off x="3040382" y="2217808"/>
            <a:ext cx="30632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訂版面配置">
  <p:cSld name="4_自訂版面配置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2"/>
          <p:cNvSpPr txBox="1"/>
          <p:nvPr>
            <p:ph idx="12" type="sldNum"/>
          </p:nvPr>
        </p:nvSpPr>
        <p:spPr>
          <a:xfrm>
            <a:off x="6457951" y="4868379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262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32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59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69" name="Google Shape;269;p262"/>
          <p:cNvSpPr txBox="1"/>
          <p:nvPr>
            <p:ph idx="10" type="dt"/>
          </p:nvPr>
        </p:nvSpPr>
        <p:spPr>
          <a:xfrm>
            <a:off x="603233" y="354766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262"/>
          <p:cNvSpPr txBox="1"/>
          <p:nvPr>
            <p:ph idx="1" type="body"/>
          </p:nvPr>
        </p:nvSpPr>
        <p:spPr>
          <a:xfrm>
            <a:off x="603277" y="1568829"/>
            <a:ext cx="5109409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262"/>
          <p:cNvSpPr txBox="1"/>
          <p:nvPr>
            <p:ph idx="2" type="body"/>
          </p:nvPr>
        </p:nvSpPr>
        <p:spPr>
          <a:xfrm>
            <a:off x="603277" y="2868936"/>
            <a:ext cx="5109409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262"/>
          <p:cNvSpPr txBox="1"/>
          <p:nvPr/>
        </p:nvSpPr>
        <p:spPr>
          <a:xfrm>
            <a:off x="6881448" y="4868336"/>
            <a:ext cx="2157045" cy="230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內部使用/Internal Use Only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1912"/>
            <a:ext cx="1990177" cy="603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0412_PPT-02.jpg" id="275" name="Google Shape;275;p263"/>
          <p:cNvPicPr preferRelativeResize="0"/>
          <p:nvPr/>
        </p:nvPicPr>
        <p:blipFill rotWithShape="1">
          <a:blip r:embed="rId3">
            <a:alphaModFix/>
          </a:blip>
          <a:srcRect b="0" l="0" r="0" t="94661"/>
          <a:stretch/>
        </p:blipFill>
        <p:spPr>
          <a:xfrm>
            <a:off x="0" y="4878531"/>
            <a:ext cx="9144000" cy="2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3"/>
          <p:cNvSpPr txBox="1"/>
          <p:nvPr>
            <p:ph idx="10" type="dt"/>
          </p:nvPr>
        </p:nvSpPr>
        <p:spPr>
          <a:xfrm>
            <a:off x="88661" y="4903423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263"/>
          <p:cNvSpPr txBox="1"/>
          <p:nvPr>
            <p:ph idx="11" type="ftr"/>
          </p:nvPr>
        </p:nvSpPr>
        <p:spPr>
          <a:xfrm>
            <a:off x="3297667" y="4903423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263"/>
          <p:cNvSpPr txBox="1"/>
          <p:nvPr>
            <p:ph idx="12" type="sldNum"/>
          </p:nvPr>
        </p:nvSpPr>
        <p:spPr>
          <a:xfrm>
            <a:off x="6106257" y="4903423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63"/>
          <p:cNvSpPr txBox="1"/>
          <p:nvPr/>
        </p:nvSpPr>
        <p:spPr>
          <a:xfrm>
            <a:off x="6998734" y="4903506"/>
            <a:ext cx="1852247" cy="215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內部使用/Internal Use Only</a:t>
            </a:r>
            <a:endParaRPr b="0" i="0" sz="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" name="Google Shape;280;p263"/>
          <p:cNvSpPr txBox="1"/>
          <p:nvPr>
            <p:ph type="title"/>
          </p:nvPr>
        </p:nvSpPr>
        <p:spPr>
          <a:xfrm>
            <a:off x="1990180" y="144183"/>
            <a:ext cx="5163645" cy="3982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63"/>
          <p:cNvSpPr txBox="1"/>
          <p:nvPr>
            <p:ph idx="1" type="body"/>
          </p:nvPr>
        </p:nvSpPr>
        <p:spPr>
          <a:xfrm>
            <a:off x="628651" y="684734"/>
            <a:ext cx="7886700" cy="39999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2" name="Google Shape;282;p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1600" y="197970"/>
            <a:ext cx="743444" cy="87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自訂版面配置">
  <p:cSld name="6_自訂版面配置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12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12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12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38" name="Google Shape;38;p312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2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4"/>
          <p:cNvSpPr txBox="1"/>
          <p:nvPr>
            <p:ph idx="12" type="sldNum"/>
          </p:nvPr>
        </p:nvSpPr>
        <p:spPr>
          <a:xfrm>
            <a:off x="6457951" y="4868379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00" spcFirstLastPara="1" rIns="685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64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32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59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87" name="Google Shape;287;p264"/>
          <p:cNvSpPr txBox="1"/>
          <p:nvPr/>
        </p:nvSpPr>
        <p:spPr>
          <a:xfrm>
            <a:off x="3011511" y="2346095"/>
            <a:ext cx="3446440" cy="707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64"/>
          <p:cNvPicPr preferRelativeResize="0"/>
          <p:nvPr/>
        </p:nvPicPr>
        <p:blipFill rotWithShape="1">
          <a:blip r:embed="rId4">
            <a:alphaModFix/>
          </a:blip>
          <a:srcRect b="59916" l="6116" r="69174" t="25500"/>
          <a:stretch/>
        </p:blipFill>
        <p:spPr>
          <a:xfrm>
            <a:off x="502166" y="1356837"/>
            <a:ext cx="2723687" cy="6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12_PPT-07.jpg" id="297" name="Google Shape;297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7"/>
          <p:cNvSpPr txBox="1"/>
          <p:nvPr>
            <p:ph idx="10" type="dt"/>
          </p:nvPr>
        </p:nvSpPr>
        <p:spPr>
          <a:xfrm>
            <a:off x="603233" y="346972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67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67"/>
          <p:cNvSpPr txBox="1"/>
          <p:nvPr>
            <p:ph idx="1" type="body"/>
          </p:nvPr>
        </p:nvSpPr>
        <p:spPr>
          <a:xfrm>
            <a:off x="603233" y="1568827"/>
            <a:ext cx="5109409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267"/>
          <p:cNvSpPr txBox="1"/>
          <p:nvPr>
            <p:ph idx="2" type="body"/>
          </p:nvPr>
        </p:nvSpPr>
        <p:spPr>
          <a:xfrm>
            <a:off x="603233" y="2868891"/>
            <a:ext cx="5109409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>
  <p:cSld name="含輔助字幕的內容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12_PPT-08.jpg" id="303" name="Google Shape;303;p268"/>
          <p:cNvPicPr preferRelativeResize="0"/>
          <p:nvPr/>
        </p:nvPicPr>
        <p:blipFill rotWithShape="1">
          <a:blip r:embed="rId2">
            <a:alphaModFix/>
          </a:blip>
          <a:srcRect b="0" l="0" r="0" t="94320"/>
          <a:stretch/>
        </p:blipFill>
        <p:spPr>
          <a:xfrm>
            <a:off x="-1028" y="4854909"/>
            <a:ext cx="9144000" cy="29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02"/>
            <a:ext cx="1696915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8"/>
          <p:cNvSpPr txBox="1"/>
          <p:nvPr>
            <p:ph idx="10" type="dt"/>
          </p:nvPr>
        </p:nvSpPr>
        <p:spPr>
          <a:xfrm>
            <a:off x="117403" y="48827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68"/>
          <p:cNvSpPr txBox="1"/>
          <p:nvPr>
            <p:ph idx="11" type="ftr"/>
          </p:nvPr>
        </p:nvSpPr>
        <p:spPr>
          <a:xfrm>
            <a:off x="2346253" y="48688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68"/>
          <p:cNvSpPr txBox="1"/>
          <p:nvPr>
            <p:ph idx="12" type="sldNum"/>
          </p:nvPr>
        </p:nvSpPr>
        <p:spPr>
          <a:xfrm>
            <a:off x="5603803" y="48688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68"/>
          <p:cNvSpPr txBox="1"/>
          <p:nvPr>
            <p:ph type="title"/>
          </p:nvPr>
        </p:nvSpPr>
        <p:spPr>
          <a:xfrm>
            <a:off x="1696915" y="103518"/>
            <a:ext cx="6120000" cy="441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68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訂版面配置">
  <p:cSld name="4_自訂版面配置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0"/>
          <p:cNvSpPr txBox="1"/>
          <p:nvPr>
            <p:ph idx="12" type="sldNum"/>
          </p:nvPr>
        </p:nvSpPr>
        <p:spPr>
          <a:xfrm>
            <a:off x="6457951" y="4868348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p270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1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28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15" name="Google Shape;315;p270"/>
          <p:cNvSpPr txBox="1"/>
          <p:nvPr>
            <p:ph idx="10" type="dt"/>
          </p:nvPr>
        </p:nvSpPr>
        <p:spPr>
          <a:xfrm>
            <a:off x="603233" y="354763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270"/>
          <p:cNvSpPr txBox="1"/>
          <p:nvPr>
            <p:ph idx="1" type="body"/>
          </p:nvPr>
        </p:nvSpPr>
        <p:spPr>
          <a:xfrm>
            <a:off x="603235" y="1568828"/>
            <a:ext cx="5109410" cy="114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270"/>
          <p:cNvSpPr txBox="1"/>
          <p:nvPr>
            <p:ph idx="2" type="body"/>
          </p:nvPr>
        </p:nvSpPr>
        <p:spPr>
          <a:xfrm>
            <a:off x="603235" y="2868905"/>
            <a:ext cx="5109410" cy="52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270"/>
          <p:cNvSpPr txBox="1"/>
          <p:nvPr/>
        </p:nvSpPr>
        <p:spPr>
          <a:xfrm>
            <a:off x="6881448" y="4868335"/>
            <a:ext cx="2157045" cy="230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內部使用/Internal Use Only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訂版面配置">
  <p:cSld name="3_自訂版面配置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" y="1912"/>
            <a:ext cx="1990178" cy="603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0412_PPT-02.jpg" id="321" name="Google Shape;321;p271"/>
          <p:cNvPicPr preferRelativeResize="0"/>
          <p:nvPr/>
        </p:nvPicPr>
        <p:blipFill rotWithShape="1">
          <a:blip r:embed="rId3">
            <a:alphaModFix/>
          </a:blip>
          <a:srcRect b="0" l="0" r="0" t="94661"/>
          <a:stretch/>
        </p:blipFill>
        <p:spPr>
          <a:xfrm>
            <a:off x="0" y="4878500"/>
            <a:ext cx="9144000" cy="2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1"/>
          <p:cNvSpPr txBox="1"/>
          <p:nvPr>
            <p:ph idx="10" type="dt"/>
          </p:nvPr>
        </p:nvSpPr>
        <p:spPr>
          <a:xfrm>
            <a:off x="88661" y="4903392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71"/>
          <p:cNvSpPr txBox="1"/>
          <p:nvPr>
            <p:ph idx="11" type="ftr"/>
          </p:nvPr>
        </p:nvSpPr>
        <p:spPr>
          <a:xfrm>
            <a:off x="3297668" y="4903392"/>
            <a:ext cx="133862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271"/>
          <p:cNvSpPr txBox="1"/>
          <p:nvPr>
            <p:ph idx="12" type="sldNum"/>
          </p:nvPr>
        </p:nvSpPr>
        <p:spPr>
          <a:xfrm>
            <a:off x="6106257" y="4903392"/>
            <a:ext cx="892419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271"/>
          <p:cNvSpPr txBox="1"/>
          <p:nvPr/>
        </p:nvSpPr>
        <p:spPr>
          <a:xfrm>
            <a:off x="6998692" y="4903504"/>
            <a:ext cx="1852247" cy="21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內部使用/Internal Use Only</a:t>
            </a:r>
            <a:endParaRPr b="0" i="0" sz="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6" name="Google Shape;326;p271"/>
          <p:cNvSpPr txBox="1"/>
          <p:nvPr>
            <p:ph type="title"/>
          </p:nvPr>
        </p:nvSpPr>
        <p:spPr>
          <a:xfrm>
            <a:off x="1990181" y="144183"/>
            <a:ext cx="5163645" cy="398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  <a:defRPr b="0" i="0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271"/>
          <p:cNvSpPr txBox="1"/>
          <p:nvPr>
            <p:ph idx="1" type="body"/>
          </p:nvPr>
        </p:nvSpPr>
        <p:spPr>
          <a:xfrm>
            <a:off x="628652" y="684734"/>
            <a:ext cx="7886700" cy="3999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訂版面配置">
  <p:cSld name="2_自訂版面配置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2"/>
          <p:cNvSpPr txBox="1"/>
          <p:nvPr>
            <p:ph idx="12" type="sldNum"/>
          </p:nvPr>
        </p:nvSpPr>
        <p:spPr>
          <a:xfrm>
            <a:off x="6457951" y="4868348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272"/>
          <p:cNvPicPr preferRelativeResize="0"/>
          <p:nvPr/>
        </p:nvPicPr>
        <p:blipFill rotWithShape="1">
          <a:blip r:embed="rId2">
            <a:alphaModFix/>
          </a:blip>
          <a:srcRect b="0" l="24993" r="0" t="0"/>
          <a:stretch/>
        </p:blipFill>
        <p:spPr>
          <a:xfrm>
            <a:off x="0" y="1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79" y="573928"/>
            <a:ext cx="2838712" cy="10080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2" name="Google Shape;332;p272"/>
          <p:cNvSpPr txBox="1"/>
          <p:nvPr/>
        </p:nvSpPr>
        <p:spPr>
          <a:xfrm>
            <a:off x="3011511" y="2346096"/>
            <a:ext cx="3446440" cy="70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72"/>
          <p:cNvPicPr preferRelativeResize="0"/>
          <p:nvPr/>
        </p:nvPicPr>
        <p:blipFill rotWithShape="1">
          <a:blip r:embed="rId4">
            <a:alphaModFix/>
          </a:blip>
          <a:srcRect b="59916" l="6116" r="69174" t="25500"/>
          <a:stretch/>
        </p:blipFill>
        <p:spPr>
          <a:xfrm>
            <a:off x="502125" y="1356806"/>
            <a:ext cx="2723687" cy="6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自訂版面配置">
  <p:cSld name="7_自訂版面配置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13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13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13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45" name="Google Shape;45;p313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13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訂版面配置">
  <p:cSld name="8_自訂版面配置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14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14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14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52" name="Google Shape;52;p314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14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自訂版面配置">
  <p:cSld name="9_自訂版面配置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15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15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15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59" name="Google Shape;59;p315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5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自訂版面配置">
  <p:cSld name="10_自訂版面配置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902"/>
            <a:ext cx="1687399" cy="70605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6"/>
          <p:cNvSpPr txBox="1"/>
          <p:nvPr>
            <p:ph type="title"/>
          </p:nvPr>
        </p:nvSpPr>
        <p:spPr>
          <a:xfrm>
            <a:off x="1687399" y="166659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316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316"/>
          <p:cNvSpPr txBox="1"/>
          <p:nvPr/>
        </p:nvSpPr>
        <p:spPr>
          <a:xfrm>
            <a:off x="7013925" y="-11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12_PPT-02.jpg" id="66" name="Google Shape;66;p316"/>
          <p:cNvPicPr preferRelativeResize="0"/>
          <p:nvPr/>
        </p:nvPicPr>
        <p:blipFill rotWithShape="1">
          <a:blip r:embed="rId3">
            <a:alphaModFix/>
          </a:blip>
          <a:srcRect b="0" l="0" r="0" t="94660"/>
          <a:stretch/>
        </p:blipFill>
        <p:spPr>
          <a:xfrm>
            <a:off x="0" y="4878487"/>
            <a:ext cx="9144000" cy="27463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16"/>
          <p:cNvSpPr txBox="1"/>
          <p:nvPr/>
        </p:nvSpPr>
        <p:spPr>
          <a:xfrm>
            <a:off x="7358764" y="4906332"/>
            <a:ext cx="1740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極機密/Restricted &amp; Confidential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6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theme" Target="../theme/theme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8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5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65"/>
          <p:cNvSpPr txBox="1"/>
          <p:nvPr>
            <p:ph idx="1"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265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265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265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4.png"/><Relationship Id="rId4" Type="http://schemas.openxmlformats.org/officeDocument/2006/relationships/image" Target="../media/image74.png"/><Relationship Id="rId5" Type="http://schemas.openxmlformats.org/officeDocument/2006/relationships/image" Target="../media/image2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96.png"/><Relationship Id="rId7" Type="http://schemas.openxmlformats.org/officeDocument/2006/relationships/image" Target="../media/image79.png"/><Relationship Id="rId8" Type="http://schemas.openxmlformats.org/officeDocument/2006/relationships/image" Target="../media/image8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Relationship Id="rId4" Type="http://schemas.openxmlformats.org/officeDocument/2006/relationships/image" Target="../media/image24.png"/><Relationship Id="rId5" Type="http://schemas.openxmlformats.org/officeDocument/2006/relationships/image" Target="../media/image83.png"/><Relationship Id="rId6" Type="http://schemas.openxmlformats.org/officeDocument/2006/relationships/image" Target="../media/image2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9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5.png"/><Relationship Id="rId4" Type="http://schemas.openxmlformats.org/officeDocument/2006/relationships/image" Target="../media/image94.png"/><Relationship Id="rId5" Type="http://schemas.openxmlformats.org/officeDocument/2006/relationships/image" Target="../media/image2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Relationship Id="rId4" Type="http://schemas.openxmlformats.org/officeDocument/2006/relationships/image" Target="../media/image86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4.png"/><Relationship Id="rId4" Type="http://schemas.openxmlformats.org/officeDocument/2006/relationships/image" Target="../media/image101.png"/><Relationship Id="rId5" Type="http://schemas.openxmlformats.org/officeDocument/2006/relationships/image" Target="../media/image2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0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0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1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1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2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3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3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4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2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3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3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3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4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4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3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4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46.png"/><Relationship Id="rId4" Type="http://schemas.openxmlformats.org/officeDocument/2006/relationships/image" Target="../media/image14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6.png"/><Relationship Id="rId4" Type="http://schemas.openxmlformats.org/officeDocument/2006/relationships/image" Target="../media/image13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46.png"/><Relationship Id="rId4" Type="http://schemas.openxmlformats.org/officeDocument/2006/relationships/image" Target="../media/image13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3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4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4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43.png"/><Relationship Id="rId4" Type="http://schemas.openxmlformats.org/officeDocument/2006/relationships/image" Target="../media/image14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5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6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5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5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5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5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5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5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5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6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7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5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6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7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6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8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6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6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6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67.png"/><Relationship Id="rId6" Type="http://schemas.openxmlformats.org/officeDocument/2006/relationships/image" Target="../media/image16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7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9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50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0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2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1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3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5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3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78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4.png"/><Relationship Id="rId6" Type="http://schemas.openxmlformats.org/officeDocument/2006/relationships/image" Target="../media/image189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9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1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0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8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3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2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Relationship Id="rId5" Type="http://schemas.openxmlformats.org/officeDocument/2006/relationships/image" Target="../media/image221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Relationship Id="rId5" Type="http://schemas.openxmlformats.org/officeDocument/2006/relationships/image" Target="../media/image200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Relationship Id="rId5" Type="http://schemas.openxmlformats.org/officeDocument/2006/relationships/image" Target="../media/image201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Relationship Id="rId5" Type="http://schemas.openxmlformats.org/officeDocument/2006/relationships/image" Target="../media/image202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Relationship Id="rId5" Type="http://schemas.openxmlformats.org/officeDocument/2006/relationships/image" Target="../media/image195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4.png"/><Relationship Id="rId4" Type="http://schemas.openxmlformats.org/officeDocument/2006/relationships/image" Target="../media/image186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04.png"/><Relationship Id="rId4" Type="http://schemas.openxmlformats.org/officeDocument/2006/relationships/image" Target="../media/image194.png"/><Relationship Id="rId9" Type="http://schemas.openxmlformats.org/officeDocument/2006/relationships/image" Target="../media/image25.png"/><Relationship Id="rId5" Type="http://schemas.openxmlformats.org/officeDocument/2006/relationships/image" Target="../media/image207.png"/><Relationship Id="rId6" Type="http://schemas.openxmlformats.org/officeDocument/2006/relationships/image" Target="../media/image197.png"/><Relationship Id="rId7" Type="http://schemas.openxmlformats.org/officeDocument/2006/relationships/image" Target="../media/image208.png"/><Relationship Id="rId8" Type="http://schemas.openxmlformats.org/officeDocument/2006/relationships/image" Target="../media/image19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05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8.png"/><Relationship Id="rId6" Type="http://schemas.openxmlformats.org/officeDocument/2006/relationships/image" Target="../media/image206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1.png"/><Relationship Id="rId6" Type="http://schemas.openxmlformats.org/officeDocument/2006/relationships/image" Target="../media/image222.png"/><Relationship Id="rId7" Type="http://schemas.openxmlformats.org/officeDocument/2006/relationships/image" Target="../media/image212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03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7.png"/><Relationship Id="rId6" Type="http://schemas.openxmlformats.org/officeDocument/2006/relationships/image" Target="../media/image209.png"/><Relationship Id="rId7" Type="http://schemas.openxmlformats.org/officeDocument/2006/relationships/image" Target="../media/image21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9.png"/><Relationship Id="rId6" Type="http://schemas.openxmlformats.org/officeDocument/2006/relationships/image" Target="../media/image210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8.png"/><Relationship Id="rId6" Type="http://schemas.openxmlformats.org/officeDocument/2006/relationships/image" Target="../media/image220.png"/><Relationship Id="rId7" Type="http://schemas.openxmlformats.org/officeDocument/2006/relationships/image" Target="../media/image215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3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1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oleObject" Target="../embeddings/oleObject1.bin"/><Relationship Id="rId7" Type="http://schemas.openxmlformats.org/officeDocument/2006/relationships/oleObject" Target="../embeddings/oleObject1.bin"/><Relationship Id="rId8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Relationship Id="rId7" Type="http://schemas.openxmlformats.org/officeDocument/2006/relationships/image" Target="../media/image3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5.png"/><Relationship Id="rId6" Type="http://schemas.openxmlformats.org/officeDocument/2006/relationships/image" Target="../media/image10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1" name="Google Shape;341;p1"/>
          <p:cNvSpPr txBox="1"/>
          <p:nvPr/>
        </p:nvSpPr>
        <p:spPr>
          <a:xfrm>
            <a:off x="235495" y="3428679"/>
            <a:ext cx="4143416" cy="1328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版本：V1.</a:t>
            </a:r>
            <a:r>
              <a:rPr b="1" lang="en-US" sz="1800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i="0" sz="1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日期：2022/</a:t>
            </a:r>
            <a:r>
              <a:rPr b="1" lang="en-US" sz="1800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2/17</a:t>
            </a:r>
            <a:endParaRPr b="1" i="0" sz="1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2" name="Google Shape;342;p1"/>
          <p:cNvSpPr txBox="1"/>
          <p:nvPr/>
        </p:nvSpPr>
        <p:spPr>
          <a:xfrm>
            <a:off x="241824" y="1011606"/>
            <a:ext cx="6999634" cy="1740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營業櫃檯無紙化系統系統(TPES)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系統管理者課程 -教育訓練</a:t>
            </a:r>
            <a:endParaRPr b="1" i="0" sz="32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1" name="Google Shape;441;p10"/>
          <p:cNvSpPr txBox="1"/>
          <p:nvPr/>
        </p:nvSpPr>
        <p:spPr>
          <a:xfrm>
            <a:off x="3257589" y="70430"/>
            <a:ext cx="3650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VMware 環境說明 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2" name="Google Shape;442;p10"/>
          <p:cNvSpPr txBox="1"/>
          <p:nvPr/>
        </p:nvSpPr>
        <p:spPr>
          <a:xfrm>
            <a:off x="550718" y="876744"/>
            <a:ext cx="83806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VMware環境說明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實體架構圖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vCenter操作介面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95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介接系統介紹</a:t>
            </a:r>
            <a:endParaRPr/>
          </a:p>
        </p:txBody>
      </p:sp>
      <p:pic>
        <p:nvPicPr>
          <p:cNvPr id="1520" name="Google Shape;1520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9"/>
          <p:cNvSpPr/>
          <p:nvPr/>
        </p:nvSpPr>
        <p:spPr>
          <a:xfrm>
            <a:off x="181103" y="2194143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NCPS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7" name="Google Shape;1527;p79"/>
          <p:cNvSpPr/>
          <p:nvPr/>
        </p:nvSpPr>
        <p:spPr>
          <a:xfrm>
            <a:off x="3871413" y="2194143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TPES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28" name="Google Shape;1528;p79"/>
          <p:cNvCxnSpPr/>
          <p:nvPr/>
        </p:nvCxnSpPr>
        <p:spPr>
          <a:xfrm>
            <a:off x="1411302" y="2869708"/>
            <a:ext cx="2460111" cy="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529" name="Google Shape;1529;p79"/>
          <p:cNvCxnSpPr>
            <a:stCxn id="1530" idx="1"/>
          </p:cNvCxnSpPr>
          <p:nvPr/>
        </p:nvCxnSpPr>
        <p:spPr>
          <a:xfrm flipH="1">
            <a:off x="5101501" y="1364775"/>
            <a:ext cx="1740000" cy="10197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531" name="Google Shape;1531;p79"/>
          <p:cNvCxnSpPr>
            <a:stCxn id="1532" idx="1"/>
            <a:endCxn id="1527" idx="3"/>
          </p:cNvCxnSpPr>
          <p:nvPr/>
        </p:nvCxnSpPr>
        <p:spPr>
          <a:xfrm rot="10800000">
            <a:off x="5101501" y="2696836"/>
            <a:ext cx="1740000" cy="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533" name="Google Shape;1533;p79"/>
          <p:cNvCxnSpPr>
            <a:stCxn id="1534" idx="1"/>
          </p:cNvCxnSpPr>
          <p:nvPr/>
        </p:nvCxnSpPr>
        <p:spPr>
          <a:xfrm rot="10800000">
            <a:off x="5101501" y="3009007"/>
            <a:ext cx="1740000" cy="10512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535" name="Google Shape;1535;p79"/>
          <p:cNvSpPr txBox="1"/>
          <p:nvPr/>
        </p:nvSpPr>
        <p:spPr>
          <a:xfrm>
            <a:off x="5179507" y="136477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差勤資訊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79"/>
          <p:cNvSpPr txBox="1"/>
          <p:nvPr/>
        </p:nvSpPr>
        <p:spPr>
          <a:xfrm>
            <a:off x="5271841" y="2355948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變動失敗清單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79"/>
          <p:cNvSpPr txBox="1"/>
          <p:nvPr/>
        </p:nvSpPr>
        <p:spPr>
          <a:xfrm>
            <a:off x="5057304" y="363670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員工資料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79"/>
          <p:cNvSpPr txBox="1"/>
          <p:nvPr/>
        </p:nvSpPr>
        <p:spPr>
          <a:xfrm>
            <a:off x="1566135" y="2957212"/>
            <a:ext cx="25009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登記單建立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登記單補件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登記單取消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瀏覽外部系統上傳檔案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結案資訊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39" name="Google Shape;1539;p79"/>
          <p:cNvCxnSpPr>
            <a:stCxn id="1540" idx="2"/>
            <a:endCxn id="1527" idx="0"/>
          </p:cNvCxnSpPr>
          <p:nvPr/>
        </p:nvCxnSpPr>
        <p:spPr>
          <a:xfrm>
            <a:off x="4486512" y="1493970"/>
            <a:ext cx="0" cy="7002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541" name="Google Shape;1541;p79"/>
          <p:cNvSpPr txBox="1"/>
          <p:nvPr/>
        </p:nvSpPr>
        <p:spPr>
          <a:xfrm>
            <a:off x="3439618" y="1616513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9"/>
          <p:cNvSpPr/>
          <p:nvPr/>
        </p:nvSpPr>
        <p:spPr>
          <a:xfrm>
            <a:off x="3871412" y="488585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NAS</a:t>
            </a:r>
            <a:endParaRPr b="1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0" name="Google Shape;1530;p79"/>
          <p:cNvSpPr/>
          <p:nvPr/>
        </p:nvSpPr>
        <p:spPr>
          <a:xfrm>
            <a:off x="6841501" y="862082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LTS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4" name="Google Shape;1534;p79"/>
          <p:cNvSpPr/>
          <p:nvPr/>
        </p:nvSpPr>
        <p:spPr>
          <a:xfrm>
            <a:off x="6841501" y="3557515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PIS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2" name="Google Shape;1532;p79"/>
          <p:cNvSpPr/>
          <p:nvPr/>
        </p:nvSpPr>
        <p:spPr>
          <a:xfrm>
            <a:off x="6841501" y="2194143"/>
            <a:ext cx="1230199" cy="1005385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NBS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42" name="Google Shape;1542;p79"/>
          <p:cNvCxnSpPr/>
          <p:nvPr/>
        </p:nvCxnSpPr>
        <p:spPr>
          <a:xfrm>
            <a:off x="1411302" y="2540614"/>
            <a:ext cx="2460110" cy="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543" name="Google Shape;1543;p79"/>
          <p:cNvSpPr txBox="1"/>
          <p:nvPr/>
        </p:nvSpPr>
        <p:spPr>
          <a:xfrm>
            <a:off x="1566135" y="1305490"/>
            <a:ext cx="25009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取得登記單檔案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核算退件通知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核算歸檔通知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確認取消通知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44" name="Google Shape;15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79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介接系統介紹</a:t>
            </a:r>
            <a:endParaRPr/>
          </a:p>
        </p:txBody>
      </p:sp>
      <p:pic>
        <p:nvPicPr>
          <p:cNvPr id="1546" name="Google Shape;154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0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en-US"/>
              <a:t>NCPS 介接</a:t>
            </a:r>
            <a:endParaRPr/>
          </a:p>
        </p:txBody>
      </p:sp>
      <p:sp>
        <p:nvSpPr>
          <p:cNvPr id="1552" name="Google Shape;1552;p80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553" name="Google Shape;155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776" y="708960"/>
            <a:ext cx="5572445" cy="435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81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t/>
            </a:r>
            <a:endParaRPr/>
          </a:p>
        </p:txBody>
      </p:sp>
      <p:pic>
        <p:nvPicPr>
          <p:cNvPr id="1561" name="Google Shape;156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75" y="756579"/>
            <a:ext cx="6890102" cy="388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96"/>
          <p:cNvSpPr txBox="1"/>
          <p:nvPr/>
        </p:nvSpPr>
        <p:spPr>
          <a:xfrm>
            <a:off x="2175680" y="2102749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多媒體上下架介紹</a:t>
            </a:r>
            <a:endParaRPr/>
          </a:p>
        </p:txBody>
      </p:sp>
      <p:pic>
        <p:nvPicPr>
          <p:cNvPr id="1569" name="Google Shape;156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3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多媒體上下架介紹</a:t>
            </a:r>
            <a:endParaRPr/>
          </a:p>
        </p:txBody>
      </p:sp>
      <p:cxnSp>
        <p:nvCxnSpPr>
          <p:cNvPr id="1576" name="Google Shape;1576;p83"/>
          <p:cNvCxnSpPr>
            <a:stCxn id="1577" idx="3"/>
            <a:endCxn id="1578" idx="1"/>
          </p:cNvCxnSpPr>
          <p:nvPr/>
        </p:nvCxnSpPr>
        <p:spPr>
          <a:xfrm>
            <a:off x="1997506" y="1913484"/>
            <a:ext cx="1836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1579" name="Google Shape;1579;p83"/>
          <p:cNvSpPr txBox="1"/>
          <p:nvPr/>
        </p:nvSpPr>
        <p:spPr>
          <a:xfrm rot="-1805333">
            <a:off x="5183732" y="1132525"/>
            <a:ext cx="13131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設定上架下架時間</a:t>
            </a:r>
            <a:endParaRPr b="0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0" name="Google Shape;1580;p83"/>
          <p:cNvSpPr txBox="1"/>
          <p:nvPr/>
        </p:nvSpPr>
        <p:spPr>
          <a:xfrm>
            <a:off x="1903899" y="1490243"/>
            <a:ext cx="19741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透過TPES系統設定節目單、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跑馬燈以及問卷上下架時間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1" name="Google Shape;1581;p83"/>
          <p:cNvSpPr/>
          <p:nvPr/>
        </p:nvSpPr>
        <p:spPr>
          <a:xfrm>
            <a:off x="7206247" y="3438025"/>
            <a:ext cx="981635" cy="262217"/>
          </a:xfrm>
          <a:prstGeom prst="roundRect">
            <a:avLst>
              <a:gd fmla="val 6411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滿意度問卷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82" name="Google Shape;1582;p83"/>
          <p:cNvCxnSpPr>
            <a:stCxn id="1578" idx="3"/>
          </p:cNvCxnSpPr>
          <p:nvPr/>
        </p:nvCxnSpPr>
        <p:spPr>
          <a:xfrm flipH="1" rot="10800000">
            <a:off x="5008291" y="680185"/>
            <a:ext cx="2223600" cy="1233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1583" name="Google Shape;1583;p83"/>
          <p:cNvCxnSpPr>
            <a:stCxn id="1578" idx="3"/>
          </p:cNvCxnSpPr>
          <p:nvPr/>
        </p:nvCxnSpPr>
        <p:spPr>
          <a:xfrm flipH="1" rot="10800000">
            <a:off x="5008291" y="1751485"/>
            <a:ext cx="2223600" cy="1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1584" name="Google Shape;1584;p83"/>
          <p:cNvCxnSpPr>
            <a:stCxn id="1578" idx="3"/>
            <a:endCxn id="1585" idx="1"/>
          </p:cNvCxnSpPr>
          <p:nvPr/>
        </p:nvCxnSpPr>
        <p:spPr>
          <a:xfrm>
            <a:off x="5008291" y="1913485"/>
            <a:ext cx="2219400" cy="1100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pic>
        <p:nvPicPr>
          <p:cNvPr id="1577" name="Google Shape;15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685" y="1394073"/>
            <a:ext cx="1038821" cy="10388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83"/>
          <p:cNvSpPr/>
          <p:nvPr/>
        </p:nvSpPr>
        <p:spPr>
          <a:xfrm>
            <a:off x="884743" y="2490830"/>
            <a:ext cx="1189424" cy="303432"/>
          </a:xfrm>
          <a:prstGeom prst="roundRect">
            <a:avLst>
              <a:gd fmla="val 50000" name="adj"/>
            </a:avLst>
          </a:prstGeom>
          <a:solidFill>
            <a:srgbClr val="3F3F3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多媒體相關設定人員</a:t>
            </a:r>
            <a:endParaRPr b="1" i="0" sz="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78" name="Google Shape;157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920" y="1326299"/>
            <a:ext cx="1174371" cy="117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83"/>
          <p:cNvSpPr/>
          <p:nvPr/>
        </p:nvSpPr>
        <p:spPr>
          <a:xfrm>
            <a:off x="4023880" y="2500670"/>
            <a:ext cx="794452" cy="268941"/>
          </a:xfrm>
          <a:prstGeom prst="roundRect">
            <a:avLst>
              <a:gd fmla="val 38235" name="adj"/>
            </a:avLst>
          </a:prstGeom>
          <a:solidFill>
            <a:srgbClr val="3F3F3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TPES</a:t>
            </a:r>
            <a:endParaRPr b="1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8" name="Google Shape;158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6247" y="322756"/>
            <a:ext cx="868923" cy="86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7609" y="1403286"/>
            <a:ext cx="847561" cy="84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7609" y="2590464"/>
            <a:ext cx="847561" cy="84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83"/>
          <p:cNvSpPr txBox="1"/>
          <p:nvPr/>
        </p:nvSpPr>
        <p:spPr>
          <a:xfrm rot="-307339">
            <a:off x="5584506" y="1579480"/>
            <a:ext cx="13131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設定上架下架時間</a:t>
            </a:r>
            <a:endParaRPr b="0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1" name="Google Shape;1591;p83"/>
          <p:cNvSpPr txBox="1"/>
          <p:nvPr/>
        </p:nvSpPr>
        <p:spPr>
          <a:xfrm rot="1571908">
            <a:off x="5744604" y="2281445"/>
            <a:ext cx="103105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設定上架時間</a:t>
            </a:r>
            <a:endParaRPr b="0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2" name="Google Shape;1592;p83"/>
          <p:cNvSpPr/>
          <p:nvPr/>
        </p:nvSpPr>
        <p:spPr>
          <a:xfrm>
            <a:off x="7206508" y="1164780"/>
            <a:ext cx="981635" cy="262217"/>
          </a:xfrm>
          <a:prstGeom prst="roundRect">
            <a:avLst>
              <a:gd fmla="val 6411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節目單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3" name="Google Shape;1593;p83"/>
          <p:cNvSpPr/>
          <p:nvPr/>
        </p:nvSpPr>
        <p:spPr>
          <a:xfrm>
            <a:off x="7206247" y="2228569"/>
            <a:ext cx="981635" cy="282841"/>
          </a:xfrm>
          <a:prstGeom prst="roundRect">
            <a:avLst>
              <a:gd fmla="val 6411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跑馬燈</a:t>
            </a:r>
            <a:endParaRPr b="1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5759" y="3294619"/>
            <a:ext cx="987391" cy="9873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5" name="Google Shape;1595;p83"/>
          <p:cNvCxnSpPr>
            <a:endCxn id="1587" idx="2"/>
          </p:cNvCxnSpPr>
          <p:nvPr/>
        </p:nvCxnSpPr>
        <p:spPr>
          <a:xfrm flipH="1" rot="10800000">
            <a:off x="2074206" y="2769611"/>
            <a:ext cx="2346900" cy="10188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1596" name="Google Shape;1596;p83"/>
          <p:cNvSpPr/>
          <p:nvPr/>
        </p:nvSpPr>
        <p:spPr>
          <a:xfrm>
            <a:off x="884743" y="4288673"/>
            <a:ext cx="1189424" cy="303432"/>
          </a:xfrm>
          <a:prstGeom prst="roundRect">
            <a:avLst>
              <a:gd fmla="val 50000" name="adj"/>
            </a:avLst>
          </a:prstGeom>
          <a:solidFill>
            <a:srgbClr val="3F3F3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服務所櫃台電腦設備</a:t>
            </a:r>
            <a:endParaRPr b="1" i="0" sz="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7" name="Google Shape;1597;p83"/>
          <p:cNvSpPr txBox="1"/>
          <p:nvPr/>
        </p:nvSpPr>
        <p:spPr>
          <a:xfrm>
            <a:off x="2074167" y="3853320"/>
            <a:ext cx="234693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電腦開機後將透過PMC設備管理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查詢TPES系統當時已上架之節目單、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跑馬燈資料並下載影音圖片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98" name="Google Shape;1598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68707" y="3418083"/>
            <a:ext cx="735319" cy="735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83"/>
          <p:cNvCxnSpPr>
            <a:stCxn id="1598" idx="1"/>
            <a:endCxn id="1587" idx="2"/>
          </p:cNvCxnSpPr>
          <p:nvPr/>
        </p:nvCxnSpPr>
        <p:spPr>
          <a:xfrm rot="10800000">
            <a:off x="4421007" y="2769643"/>
            <a:ext cx="1847700" cy="10161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1600" name="Google Shape;1600;p83"/>
          <p:cNvSpPr txBox="1"/>
          <p:nvPr/>
        </p:nvSpPr>
        <p:spPr>
          <a:xfrm>
            <a:off x="4522123" y="3492516"/>
            <a:ext cx="1486675" cy="26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主管審核多媒體資料</a:t>
            </a:r>
            <a:endParaRPr b="1" i="0" sz="1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1" name="Google Shape;1601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97"/>
          <p:cNvSpPr txBox="1"/>
          <p:nvPr/>
        </p:nvSpPr>
        <p:spPr>
          <a:xfrm>
            <a:off x="2175680" y="2102749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排程介紹</a:t>
            </a:r>
            <a:endParaRPr/>
          </a:p>
        </p:txBody>
      </p:sp>
      <p:pic>
        <p:nvPicPr>
          <p:cNvPr id="1608" name="Google Shape;1608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5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介接關聯排程介紹 – 共 15 個排程 (1/4) 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5" name="Google Shape;161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7" name="Google Shape;1617;p85"/>
          <p:cNvGraphicFramePr/>
          <p:nvPr/>
        </p:nvGraphicFramePr>
        <p:xfrm>
          <a:off x="368102" y="149007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416500"/>
                <a:gridCol w="1031675"/>
                <a:gridCol w="726325"/>
                <a:gridCol w="4548950"/>
                <a:gridCol w="1465575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編號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對接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內容說明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排程時間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將待歸檔(經過待核算)送件至NCPS系統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NCPS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案件在核算通過後狀態改為待歸檔，會將待歸檔的案件依排程時間批次通知NCPS系統。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每天13:00開始每小時執行，送出前 5 小時的待歸檔案件，12:00 與 18:00 會送出所有未送的待歸檔案件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 12:00、13:00 、 14:00、15:00、16:00、16:00、17:00、18:00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</a:tr>
              <a:tr h="41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將待歸檔(不經過待核算)送件至NCPS系統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NCPS</a:t>
                      </a:r>
                      <a:endParaRPr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待歸檔(不經過待核算)送件至NCPS，每天8:00~17:30開始每半小時送出所有未送的待歸檔案件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每天8:00~17:30開始每半小時送出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60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取得 NBS 變動失敗清單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NBS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案件在核算通過後將此案件在 NCPS 的狀態改為待歸檔，NBS 每日從 NCPS 取得待歸檔的檔案並檢查是否可做歸檔，並將不可歸檔的案件寫於變動失敗清單中；TPES抓取此清單並與系統內待歸檔案件做比對，可歸檔案件實際歸檔，不可歸檔之案件退回待核算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每天早上 7:00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6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介接關聯排程介紹 – 共 15 個排程 (2/4) 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23" name="Google Shape;1623;p86"/>
          <p:cNvGraphicFramePr/>
          <p:nvPr/>
        </p:nvGraphicFramePr>
        <p:xfrm>
          <a:off x="368102" y="149007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416500"/>
                <a:gridCol w="1031675"/>
                <a:gridCol w="726325"/>
                <a:gridCol w="4548950"/>
                <a:gridCol w="1465575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編號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對接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內容說明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排程時間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取得PIS系統員工資料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PIS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從PIS系統同步員工資料回TPES系統中，並同步更新員工資料及其對應的角色權限。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每天凌晨 1:00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取得LTS 差假管理系統資料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LTS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從LTS差假管理系統中取得員工差假紀錄，同步回TPES系統。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每天凌晨 1:00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41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刪除取消區備份檔案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刪除取消區中保存年限超過兩年的檔案資料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每天凌晨 1:00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60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刪除外部系統上傳暫存區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刪除外部系統上傳暫存區中保存超過兩年的檔案資料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每天凌晨 1:00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</a:tbl>
          </a:graphicData>
        </a:graphic>
      </p:graphicFrame>
      <p:pic>
        <p:nvPicPr>
          <p:cNvPr id="1624" name="Google Shape;16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7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介接關聯排程介紹 – 共 15 個排程 (3/4) 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31" name="Google Shape;1631;p87"/>
          <p:cNvGraphicFramePr/>
          <p:nvPr/>
        </p:nvGraphicFramePr>
        <p:xfrm>
          <a:off x="368102" y="149007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416500"/>
                <a:gridCol w="1031675"/>
                <a:gridCol w="726325"/>
                <a:gridCol w="4548950"/>
                <a:gridCol w="1465575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編號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對接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內容說明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排程時間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產出調閱清單報表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產出前一個月調閱申請紀錄的報表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每月一號凌晨 3:00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41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產出退件清單報表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產出產表當下，人事退件狀態的案件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每週一凌晨 3:00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60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產出問卷區業務處滿意度個人報表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產出各區處以及全區處彙整前一週滿意度調查未達10%之人員報表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每週一凌晨 2:00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60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產出問卷區業務處報表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產出各區處以及業務處前一月滿意度問卷報表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每月一號凌晨 2:00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</a:tbl>
          </a:graphicData>
        </a:graphic>
      </p:graphicFrame>
      <p:pic>
        <p:nvPicPr>
          <p:cNvPr id="1632" name="Google Shape;16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0" name="Google Shape;450;p11"/>
          <p:cNvSpPr txBox="1"/>
          <p:nvPr/>
        </p:nvSpPr>
        <p:spPr>
          <a:xfrm>
            <a:off x="3257588" y="83781"/>
            <a:ext cx="38039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VMware環境說明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51" name="Google Shape;45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836" y="914400"/>
            <a:ext cx="4169934" cy="3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3399" y="2259960"/>
            <a:ext cx="5143499" cy="847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1"/>
          <p:cNvSpPr txBox="1"/>
          <p:nvPr/>
        </p:nvSpPr>
        <p:spPr>
          <a:xfrm>
            <a:off x="3998949" y="1303788"/>
            <a:ext cx="4932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本案採購版本為VMware vSphere Essentials Plus Kit，可支援3部伺服器運作及vMotion &amp;High Availability等功能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8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介接關聯排程介紹 – 共 15 個排程 (4/4) 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39" name="Google Shape;1639;p88"/>
          <p:cNvGraphicFramePr/>
          <p:nvPr/>
        </p:nvGraphicFramePr>
        <p:xfrm>
          <a:off x="368102" y="149007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416500"/>
                <a:gridCol w="1031675"/>
                <a:gridCol w="726325"/>
                <a:gridCol w="4548950"/>
                <a:gridCol w="1465575"/>
              </a:tblGrid>
              <a:tr h="27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編號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對接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內容說明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排程時間</a:t>
                      </a:r>
                      <a:endParaRPr sz="1400" u="none" cap="none" strike="noStrike"/>
                    </a:p>
                  </a:txBody>
                  <a:tcPr marT="17775" marB="17775" marR="17775" marL="177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產出問卷全區處報表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產出前一月全區處彙整滿意度問卷報表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每月一號凌晨 2:00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41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13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重建調閱編號Sequence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重建調閱編號流水號重新從1開始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每年一月一號凌晨1:00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33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離職與調職的簽核轉移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檢查調閱簽核、專用章簽核、退件報表、調閱清單、專用章簽核、多媒體簽核、待核算、我的表單中，離職或調職人員尚有未簽核資料，轉移給下個該職位的人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每天凌晨 3:00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</a:tr>
              <a:tr h="38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多媒體上下架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sz="1400" u="none" cap="none" strike="noStrike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上下架已簽核完成之多媒體內容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每隔2小時</a:t>
                      </a:r>
                      <a:endParaRPr b="0"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/>
                </a:tc>
              </a:tr>
            </a:tbl>
          </a:graphicData>
        </a:graphic>
      </p:graphicFrame>
      <p:pic>
        <p:nvPicPr>
          <p:cNvPr id="1640" name="Google Shape;164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9"/>
          <p:cNvSpPr txBox="1"/>
          <p:nvPr/>
        </p:nvSpPr>
        <p:spPr>
          <a:xfrm>
            <a:off x="2345139" y="2036761"/>
            <a:ext cx="479946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排程維運介紹</a:t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8" name="Google Shape;164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90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設定方式(1/2)</a:t>
            </a:r>
            <a:br>
              <a:rPr b="1" lang="en-US"/>
            </a:br>
            <a:endParaRPr b="1"/>
          </a:p>
        </p:txBody>
      </p:sp>
      <p:sp>
        <p:nvSpPr>
          <p:cNvPr id="1656" name="Google Shape;1656;p90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透過 Cron Job 進行設定排程管理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</a:pPr>
            <a:r>
              <a:rPr b="0" i="0" lang="en-US" sz="1400">
                <a:solidFill>
                  <a:srgbClr val="11111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用 </a:t>
            </a:r>
            <a:r>
              <a:rPr lang="en-US" sz="1400"/>
              <a:t>cron</a:t>
            </a:r>
            <a:r>
              <a:rPr b="0" i="0" lang="en-US" sz="1400">
                <a:solidFill>
                  <a:srgbClr val="11111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來幫忙管理例行性工作排程，只要設定好 </a:t>
            </a:r>
            <a:r>
              <a:rPr lang="en-US" sz="1400"/>
              <a:t>crontab</a:t>
            </a:r>
            <a:r>
              <a:rPr b="0" i="0" lang="en-US" sz="1400">
                <a:solidFill>
                  <a:srgbClr val="11111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設定檔之後，系統就會自動依照設定的時間，定期執行重複性的工作。</a:t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查看 Cron Job 設定內容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刪除所有 Cron job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657" name="Google Shape;165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360" y="1890681"/>
            <a:ext cx="5604389" cy="136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8360" y="3923090"/>
            <a:ext cx="5492301" cy="114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1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設定方式(2/2)</a:t>
            </a:r>
            <a:br>
              <a:rPr b="1" lang="en-US"/>
            </a:br>
            <a:endParaRPr b="1"/>
          </a:p>
        </p:txBody>
      </p:sp>
      <p:sp>
        <p:nvSpPr>
          <p:cNvPr id="1667" name="Google Shape;1667;p91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/>
              <a:t>編輯(與新增)排程內容</a:t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66700" lvl="0" marL="3429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/>
          </a:p>
          <a:p>
            <a:pPr indent="-285750" lvl="1" marL="74295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-US"/>
              <a:t>Step1. (新增內容) 輸入 i 進入新增模式</a:t>
            </a:r>
            <a:endParaRPr b="1"/>
          </a:p>
          <a:p>
            <a:pPr indent="-228600" lvl="2" marL="11430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可以選擇複製貼上已經設定好的指令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-US"/>
              <a:t>Step2. (完成內容) 按下 esc 結束新增模式</a:t>
            </a:r>
            <a:endParaRPr b="1"/>
          </a:p>
          <a:p>
            <a:pPr indent="-285750" lvl="1" marL="74295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-US"/>
              <a:t>Step3. (儲存Cron Job) 輸入指令 wq 儲存並離開</a:t>
            </a:r>
            <a:endParaRPr b="1"/>
          </a:p>
        </p:txBody>
      </p:sp>
      <p:pic>
        <p:nvPicPr>
          <p:cNvPr id="1668" name="Google Shape;166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843" y="1064872"/>
            <a:ext cx="5524609" cy="104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8918" y="2365748"/>
            <a:ext cx="3803679" cy="242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92"/>
          <p:cNvSpPr txBox="1"/>
          <p:nvPr>
            <p:ph type="title"/>
          </p:nvPr>
        </p:nvSpPr>
        <p:spPr>
          <a:xfrm>
            <a:off x="2509744" y="117167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Cron Job 設定內容說明 (1/2)</a:t>
            </a:r>
            <a:endParaRPr b="1"/>
          </a:p>
        </p:txBody>
      </p:sp>
      <p:sp>
        <p:nvSpPr>
          <p:cNvPr id="1678" name="Google Shape;1678;p92"/>
          <p:cNvSpPr txBox="1"/>
          <p:nvPr/>
        </p:nvSpPr>
        <p:spPr>
          <a:xfrm>
            <a:off x="4925181" y="699608"/>
            <a:ext cx="4286325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範例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### 產出調閱清單報表 每月一號凌晨三點跑 ###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3 1 * *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"running batch generateReadReport $(date)" &gt;&gt; /tpes_projects/logs/batch/generateReadReport.log &amp;&amp; curl --location --request POST 'http://10.209.101.43:8080/tpesapi/batch/generateReadReport' &gt;&gt; /tpes_projects/logs/batch/generateReadReport.log &amp;&amp; echo "running complete $(date)" &gt;&gt; /tpes_projects/logs/batch/generateReadReport.log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9" name="Google Shape;1679;p92"/>
          <p:cNvCxnSpPr/>
          <p:nvPr/>
        </p:nvCxnSpPr>
        <p:spPr>
          <a:xfrm flipH="1">
            <a:off x="1687398" y="1982223"/>
            <a:ext cx="3283501" cy="93281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80" name="Google Shape;1680;p92"/>
          <p:cNvCxnSpPr/>
          <p:nvPr/>
        </p:nvCxnSpPr>
        <p:spPr>
          <a:xfrm flipH="1">
            <a:off x="1687398" y="2092687"/>
            <a:ext cx="3467609" cy="110464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81" name="Google Shape;1681;p92"/>
          <p:cNvCxnSpPr/>
          <p:nvPr/>
        </p:nvCxnSpPr>
        <p:spPr>
          <a:xfrm flipH="1">
            <a:off x="1779705" y="2092687"/>
            <a:ext cx="3614641" cy="144831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82" name="Google Shape;1682;p92"/>
          <p:cNvCxnSpPr/>
          <p:nvPr/>
        </p:nvCxnSpPr>
        <p:spPr>
          <a:xfrm flipH="1">
            <a:off x="4314250" y="2037455"/>
            <a:ext cx="1258067" cy="174288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83" name="Google Shape;1683;p92"/>
          <p:cNvCxnSpPr/>
          <p:nvPr/>
        </p:nvCxnSpPr>
        <p:spPr>
          <a:xfrm flipH="1">
            <a:off x="4394030" y="2037455"/>
            <a:ext cx="1337847" cy="217246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84" name="Google Shape;1684;p92"/>
          <p:cNvCxnSpPr/>
          <p:nvPr/>
        </p:nvCxnSpPr>
        <p:spPr>
          <a:xfrm flipH="1">
            <a:off x="4394030" y="2092687"/>
            <a:ext cx="1656966" cy="256523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1685" name="Google Shape;168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649" y="650107"/>
            <a:ext cx="4344434" cy="422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93"/>
          <p:cNvSpPr txBox="1"/>
          <p:nvPr>
            <p:ph type="title"/>
          </p:nvPr>
        </p:nvSpPr>
        <p:spPr>
          <a:xfrm>
            <a:off x="2513308" y="152220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Cron Job 設定內容說明 (2/2)</a:t>
            </a:r>
            <a:endParaRPr b="1"/>
          </a:p>
        </p:txBody>
      </p:sp>
      <p:pic>
        <p:nvPicPr>
          <p:cNvPr id="1693" name="Google Shape;169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420" y="995572"/>
            <a:ext cx="5769203" cy="34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94"/>
          <p:cNvSpPr txBox="1"/>
          <p:nvPr>
            <p:ph type="title"/>
          </p:nvPr>
        </p:nvSpPr>
        <p:spPr>
          <a:xfrm>
            <a:off x="1687398" y="166658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調整與修改設定</a:t>
            </a:r>
            <a:endParaRPr/>
          </a:p>
        </p:txBody>
      </p:sp>
      <p:sp>
        <p:nvSpPr>
          <p:cNvPr id="1701" name="Google Shape;1701;p94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調整設定建議時間 </a:t>
            </a:r>
            <a:endParaRPr b="1"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09:00 – 11:00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Batch 環境</a:t>
            </a:r>
            <a:endParaRPr b="1"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cronJob 掛在 10.290.101.43 上 ， 僅能掛單台切勿兩台環境都掛 cron job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上下架方式</a:t>
            </a:r>
            <a:endParaRPr b="1"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執行刪除 crontab –r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執行編輯 crontab –e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鍵入 i 進入編輯模式</a:t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複製與貼上修改後的 cron job 設定</a:t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鍵入 esc 關閉編輯模式</a:t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鍵入 wq 儲存檔案</a:t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/>
              <a:t>Linux 會依據設定的 cron job 設定執行排程</a:t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  <a:p>
            <a:pPr indent="-209550" lvl="1" marL="74295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702" name="Google Shape;170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98"/>
          <p:cNvSpPr txBox="1"/>
          <p:nvPr/>
        </p:nvSpPr>
        <p:spPr>
          <a:xfrm>
            <a:off x="1788449" y="2016883"/>
            <a:ext cx="5805046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系統管理者功能說明</a:t>
            </a:r>
            <a:endParaRPr b="1" i="0" sz="4400" u="sng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09" name="Google Shape;170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95"/>
          <p:cNvSpPr txBox="1"/>
          <p:nvPr/>
        </p:nvSpPr>
        <p:spPr>
          <a:xfrm>
            <a:off x="2570328" y="2036761"/>
            <a:ext cx="400334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6" name="Google Shape;171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96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1.使用系統管理者帳號登入後進到首頁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3" name="Google Shape;172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655" y="1319250"/>
            <a:ext cx="7279337" cy="35389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5" name="Google Shape;172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3740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" name="Google Shape;461;p12"/>
          <p:cNvSpPr txBox="1"/>
          <p:nvPr/>
        </p:nvSpPr>
        <p:spPr>
          <a:xfrm>
            <a:off x="3257589" y="70430"/>
            <a:ext cx="29296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實體架構圖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236" y="945191"/>
            <a:ext cx="7855527" cy="333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7"/>
          <p:cNvSpPr txBox="1"/>
          <p:nvPr/>
        </p:nvSpPr>
        <p:spPr>
          <a:xfrm>
            <a:off x="186331" y="714133"/>
            <a:ext cx="846634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2.點擊左側欄位「後台管理」展開功能頁面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1" name="Google Shape;173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56" y="1319250"/>
            <a:ext cx="7279337" cy="35389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97"/>
          <p:cNvSpPr/>
          <p:nvPr/>
        </p:nvSpPr>
        <p:spPr>
          <a:xfrm>
            <a:off x="677656" y="2668690"/>
            <a:ext cx="919624" cy="2063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33" name="Google Shape;173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3740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8"/>
          <p:cNvSpPr txBox="1"/>
          <p:nvPr/>
        </p:nvSpPr>
        <p:spPr>
          <a:xfrm>
            <a:off x="186333" y="714133"/>
            <a:ext cx="78863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3.點擊左側展開功能「權限設定」頁面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0" name="Google Shape;174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69" y="1294942"/>
            <a:ext cx="7279200" cy="354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98"/>
          <p:cNvSpPr/>
          <p:nvPr/>
        </p:nvSpPr>
        <p:spPr>
          <a:xfrm>
            <a:off x="677656" y="2832464"/>
            <a:ext cx="919624" cy="2063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2" name="Google Shape;174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99"/>
          <p:cNvSpPr txBox="1"/>
          <p:nvPr/>
        </p:nvSpPr>
        <p:spPr>
          <a:xfrm>
            <a:off x="186332" y="714133"/>
            <a:ext cx="78863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4.開啟「權限設定」頁面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" name="Google Shape;174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007" y="1288118"/>
            <a:ext cx="7279200" cy="354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00"/>
          <p:cNvSpPr txBox="1"/>
          <p:nvPr/>
        </p:nvSpPr>
        <p:spPr>
          <a:xfrm>
            <a:off x="186334" y="714133"/>
            <a:ext cx="78863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5.從角色下拉選單中選擇要設定的角色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8" name="Google Shape;1758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31" y="1293882"/>
            <a:ext cx="7279200" cy="35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00"/>
          <p:cNvSpPr/>
          <p:nvPr/>
        </p:nvSpPr>
        <p:spPr>
          <a:xfrm>
            <a:off x="1699146" y="1864879"/>
            <a:ext cx="2190466" cy="13628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60" name="Google Shape;176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1"/>
          <p:cNvSpPr txBox="1"/>
          <p:nvPr/>
        </p:nvSpPr>
        <p:spPr>
          <a:xfrm>
            <a:off x="186330" y="714133"/>
            <a:ext cx="8630123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6.選擇角色後，顯示該角色說明及權限開關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6" name="Google Shape;176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051" y="1296576"/>
            <a:ext cx="7273252" cy="3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051" y="1296576"/>
            <a:ext cx="7273252" cy="3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04"/>
          <p:cNvSpPr txBox="1"/>
          <p:nvPr/>
        </p:nvSpPr>
        <p:spPr>
          <a:xfrm>
            <a:off x="186330" y="714133"/>
            <a:ext cx="830257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7.可編輯角色說明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04"/>
          <p:cNvSpPr/>
          <p:nvPr/>
        </p:nvSpPr>
        <p:spPr>
          <a:xfrm>
            <a:off x="1682086" y="2131010"/>
            <a:ext cx="5807123" cy="68042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76" name="Google Shape;177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" name="Google Shape;17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051" y="1296576"/>
            <a:ext cx="7273252" cy="3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05"/>
          <p:cNvSpPr txBox="1"/>
          <p:nvPr/>
        </p:nvSpPr>
        <p:spPr>
          <a:xfrm>
            <a:off x="186329" y="714133"/>
            <a:ext cx="830257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8.權限開關-開啟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05"/>
          <p:cNvSpPr/>
          <p:nvPr/>
        </p:nvSpPr>
        <p:spPr>
          <a:xfrm>
            <a:off x="2282588" y="4196687"/>
            <a:ext cx="624386" cy="33437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5" name="Google Shape;178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Google Shape;179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73" y="1292790"/>
            <a:ext cx="7242625" cy="3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06"/>
          <p:cNvSpPr txBox="1"/>
          <p:nvPr/>
        </p:nvSpPr>
        <p:spPr>
          <a:xfrm>
            <a:off x="186336" y="714133"/>
            <a:ext cx="830257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9.權限開關-關閉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06"/>
          <p:cNvSpPr/>
          <p:nvPr/>
        </p:nvSpPr>
        <p:spPr>
          <a:xfrm>
            <a:off x="2282588" y="4196687"/>
            <a:ext cx="624386" cy="33437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94" name="Google Shape;179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07"/>
          <p:cNvSpPr txBox="1"/>
          <p:nvPr/>
        </p:nvSpPr>
        <p:spPr>
          <a:xfrm>
            <a:off x="186329" y="714133"/>
            <a:ext cx="830257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10.設定好權限後點擊「儲存」按鈕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1" name="Google Shape;180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13" y="1292790"/>
            <a:ext cx="7279200" cy="357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07"/>
          <p:cNvSpPr/>
          <p:nvPr/>
        </p:nvSpPr>
        <p:spPr>
          <a:xfrm>
            <a:off x="6199495" y="4148920"/>
            <a:ext cx="624386" cy="33437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03" name="Google Shape;180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08"/>
          <p:cNvSpPr txBox="1"/>
          <p:nvPr/>
        </p:nvSpPr>
        <p:spPr>
          <a:xfrm>
            <a:off x="186335" y="714133"/>
            <a:ext cx="830257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11.修改角色權限成功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0" name="Google Shape;181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14" y="1292790"/>
            <a:ext cx="7279200" cy="356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1" name="Google Shape;471;p13"/>
          <p:cNvSpPr txBox="1"/>
          <p:nvPr/>
        </p:nvSpPr>
        <p:spPr>
          <a:xfrm>
            <a:off x="3383952" y="57087"/>
            <a:ext cx="34181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vCenter操作介面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2" name="Google Shape;4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67424"/>
            <a:ext cx="6298261" cy="392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546" y="1870582"/>
            <a:ext cx="5756125" cy="27954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09"/>
          <p:cNvSpPr txBox="1"/>
          <p:nvPr/>
        </p:nvSpPr>
        <p:spPr>
          <a:xfrm>
            <a:off x="186330" y="714133"/>
            <a:ext cx="8957670" cy="986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權限設定-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12.修改後使用「核算部門主辦」帳號登入已</a:t>
            </a: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無代理申請頁面權限      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09"/>
          <p:cNvSpPr/>
          <p:nvPr/>
        </p:nvSpPr>
        <p:spPr>
          <a:xfrm>
            <a:off x="640731" y="2037344"/>
            <a:ext cx="898661" cy="52457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0" name="Google Shape;182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10"/>
          <p:cNvSpPr txBox="1"/>
          <p:nvPr/>
        </p:nvSpPr>
        <p:spPr>
          <a:xfrm>
            <a:off x="2570328" y="1490847"/>
            <a:ext cx="400334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10"/>
          <p:cNvSpPr txBox="1"/>
          <p:nvPr/>
        </p:nvSpPr>
        <p:spPr>
          <a:xfrm>
            <a:off x="2065361" y="2489864"/>
            <a:ext cx="5509150" cy="1578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依條件篩選可設定部門員工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依員工設定角色權限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依角色設定多筆員工角色權限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8" name="Google Shape;182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11"/>
          <p:cNvSpPr txBox="1"/>
          <p:nvPr/>
        </p:nvSpPr>
        <p:spPr>
          <a:xfrm>
            <a:off x="186328" y="714133"/>
            <a:ext cx="806847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1.使用系統管理者帳號登入後進到首頁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5" name="Google Shape;183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55" y="1319250"/>
            <a:ext cx="7279337" cy="35389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6" name="Google Shape;183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12"/>
          <p:cNvSpPr txBox="1"/>
          <p:nvPr/>
        </p:nvSpPr>
        <p:spPr>
          <a:xfrm>
            <a:off x="186331" y="714133"/>
            <a:ext cx="846634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2.點擊左側欄位「後台管理」展開功能頁面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" name="Google Shape;184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56" y="1319250"/>
            <a:ext cx="7279337" cy="3538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12"/>
          <p:cNvSpPr/>
          <p:nvPr/>
        </p:nvSpPr>
        <p:spPr>
          <a:xfrm>
            <a:off x="677656" y="2668690"/>
            <a:ext cx="919624" cy="2063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5" name="Google Shape;184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3740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13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3.點擊左側展開功能「角色設定」頁面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2" name="Google Shape;185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69" y="1294942"/>
            <a:ext cx="7279200" cy="354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13"/>
          <p:cNvSpPr/>
          <p:nvPr/>
        </p:nvSpPr>
        <p:spPr>
          <a:xfrm>
            <a:off x="677656" y="2968944"/>
            <a:ext cx="919624" cy="2063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54" name="Google Shape;185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14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4.開啟「角色設定」頁面，初始頁面會顯示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可設定的員工資料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1" name="Google Shape;18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9" y="1724577"/>
            <a:ext cx="6016823" cy="278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5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選擇要查詢的條件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9" y="1287544"/>
            <a:ext cx="7279200" cy="357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15"/>
          <p:cNvSpPr/>
          <p:nvPr/>
        </p:nvSpPr>
        <p:spPr>
          <a:xfrm>
            <a:off x="1626174" y="1815151"/>
            <a:ext cx="4808745" cy="756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71" name="Google Shape;187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16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1.選擇單位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5" y="1313363"/>
            <a:ext cx="7279200" cy="353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16"/>
          <p:cNvSpPr/>
          <p:nvPr/>
        </p:nvSpPr>
        <p:spPr>
          <a:xfrm>
            <a:off x="1626174" y="1815304"/>
            <a:ext cx="2161079" cy="40245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0" name="Google Shape;1880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17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2.選擇對應組別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11" y="1302188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17"/>
          <p:cNvSpPr/>
          <p:nvPr/>
        </p:nvSpPr>
        <p:spPr>
          <a:xfrm>
            <a:off x="4212424" y="1794832"/>
            <a:ext cx="2161079" cy="6051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9" name="Google Shape;188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18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3.選擇對應課別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6" name="Google Shape;1896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40" y="1294602"/>
            <a:ext cx="7279200" cy="3565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18"/>
          <p:cNvSpPr/>
          <p:nvPr/>
        </p:nvSpPr>
        <p:spPr>
          <a:xfrm>
            <a:off x="1646645" y="1966633"/>
            <a:ext cx="2161079" cy="100857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98" name="Google Shape;189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1" name="Google Shape;481;p14"/>
          <p:cNvSpPr txBox="1"/>
          <p:nvPr/>
        </p:nvSpPr>
        <p:spPr>
          <a:xfrm>
            <a:off x="2676462" y="110476"/>
            <a:ext cx="50859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vCenter操作介面(Host)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354" y="822063"/>
            <a:ext cx="7471064" cy="401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19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4.點擊查詢按鈕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5" name="Google Shape;190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50" y="1299409"/>
            <a:ext cx="7279200" cy="355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19"/>
          <p:cNvSpPr/>
          <p:nvPr/>
        </p:nvSpPr>
        <p:spPr>
          <a:xfrm>
            <a:off x="7092102" y="2571750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07" name="Google Shape;190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20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5.顯示篩選的員工清單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4" name="Google Shape;191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3" y="1306233"/>
            <a:ext cx="7279200" cy="35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20"/>
          <p:cNvSpPr/>
          <p:nvPr/>
        </p:nvSpPr>
        <p:spPr>
          <a:xfrm>
            <a:off x="1733449" y="2800350"/>
            <a:ext cx="6166698" cy="20562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1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6.可選擇篩選的角色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3" name="Google Shape;192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616" y="1294760"/>
            <a:ext cx="7279200" cy="3561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121"/>
          <p:cNvSpPr/>
          <p:nvPr/>
        </p:nvSpPr>
        <p:spPr>
          <a:xfrm>
            <a:off x="4230806" y="2014400"/>
            <a:ext cx="2240489" cy="13088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25" name="Google Shape;1925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22"/>
          <p:cNvSpPr txBox="1"/>
          <p:nvPr/>
        </p:nvSpPr>
        <p:spPr>
          <a:xfrm>
            <a:off x="186333" y="714133"/>
            <a:ext cx="89576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7.點擊「查詢」按鈕顯示清單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2" name="Google Shape;193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436" y="1301584"/>
            <a:ext cx="7279200" cy="354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22"/>
          <p:cNvSpPr/>
          <p:nvPr/>
        </p:nvSpPr>
        <p:spPr>
          <a:xfrm>
            <a:off x="7092102" y="2571750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4" name="Google Shape;1934;p122"/>
          <p:cNvSpPr/>
          <p:nvPr/>
        </p:nvSpPr>
        <p:spPr>
          <a:xfrm>
            <a:off x="1730806" y="2855961"/>
            <a:ext cx="6103009" cy="9682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5" name="Google Shape;193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23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8. 依姓名代號查詢員工清單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2" name="Google Shape;194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04" y="1294730"/>
            <a:ext cx="7279200" cy="356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23"/>
          <p:cNvSpPr/>
          <p:nvPr/>
        </p:nvSpPr>
        <p:spPr>
          <a:xfrm>
            <a:off x="1717159" y="2269109"/>
            <a:ext cx="2411290" cy="2489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44" name="Google Shape;1944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24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9. 顯示查詢的姓名代號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1" name="Google Shape;195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34" y="1294730"/>
            <a:ext cx="7279200" cy="3537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24"/>
          <p:cNvSpPr/>
          <p:nvPr/>
        </p:nvSpPr>
        <p:spPr>
          <a:xfrm>
            <a:off x="7067081" y="2571750"/>
            <a:ext cx="234472" cy="205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3" name="Google Shape;1953;p124"/>
          <p:cNvSpPr/>
          <p:nvPr/>
        </p:nvSpPr>
        <p:spPr>
          <a:xfrm>
            <a:off x="1835438" y="2960563"/>
            <a:ext cx="5950609" cy="114741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54" name="Google Shape;195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25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10.點擊「清空查詢」按鈕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1" name="Google Shape;196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442" y="1298778"/>
            <a:ext cx="7278232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25"/>
          <p:cNvSpPr/>
          <p:nvPr/>
        </p:nvSpPr>
        <p:spPr>
          <a:xfrm>
            <a:off x="6887382" y="2571750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63" name="Google Shape;1963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26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11.篩選條件被清空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126"/>
          <p:cNvSpPr/>
          <p:nvPr/>
        </p:nvSpPr>
        <p:spPr>
          <a:xfrm>
            <a:off x="6887382" y="2571750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71" name="Google Shape;197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6" y="1303087"/>
            <a:ext cx="7279200" cy="354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26"/>
          <p:cNvSpPr/>
          <p:nvPr/>
        </p:nvSpPr>
        <p:spPr>
          <a:xfrm>
            <a:off x="1676216" y="1793128"/>
            <a:ext cx="4772352" cy="9682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73" name="Google Shape;197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27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12.點擊「查詢」按鈕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0" name="Google Shape;198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6" y="1303087"/>
            <a:ext cx="7279200" cy="354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27"/>
          <p:cNvSpPr/>
          <p:nvPr/>
        </p:nvSpPr>
        <p:spPr>
          <a:xfrm>
            <a:off x="7078451" y="2571750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82" name="Google Shape;198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28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一.依條件查詢員工清單-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13.不設條件撈出員工清單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64" y="1301143"/>
            <a:ext cx="7279200" cy="3550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28"/>
          <p:cNvSpPr/>
          <p:nvPr/>
        </p:nvSpPr>
        <p:spPr>
          <a:xfrm>
            <a:off x="1614800" y="2803062"/>
            <a:ext cx="6212191" cy="20485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91" name="Google Shape;1991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1" name="Google Shape;491;p15"/>
          <p:cNvSpPr txBox="1"/>
          <p:nvPr/>
        </p:nvSpPr>
        <p:spPr>
          <a:xfrm>
            <a:off x="3070749" y="62823"/>
            <a:ext cx="54867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vCenter操作介面(Datastore)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92" name="Google Shape;4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404" y="709167"/>
            <a:ext cx="7712705" cy="391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29"/>
          <p:cNvSpPr txBox="1"/>
          <p:nvPr/>
        </p:nvSpPr>
        <p:spPr>
          <a:xfrm>
            <a:off x="186333" y="714133"/>
            <a:ext cx="8514115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1.點擊員工中的「修改」按鈕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8" name="Google Shape;199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349" y="1296595"/>
            <a:ext cx="7279200" cy="355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29"/>
          <p:cNvSpPr/>
          <p:nvPr/>
        </p:nvSpPr>
        <p:spPr>
          <a:xfrm>
            <a:off x="7535651" y="3574861"/>
            <a:ext cx="195803" cy="21700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00" name="Google Shape;2000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0"/>
          <p:cNvSpPr txBox="1"/>
          <p:nvPr/>
        </p:nvSpPr>
        <p:spPr>
          <a:xfrm>
            <a:off x="186333" y="714133"/>
            <a:ext cx="89576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2.該員工角色欄位顯示下拉選單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7" name="Google Shape;200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34" y="1296993"/>
            <a:ext cx="7279200" cy="356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30"/>
          <p:cNvSpPr/>
          <p:nvPr/>
        </p:nvSpPr>
        <p:spPr>
          <a:xfrm>
            <a:off x="1744545" y="3589362"/>
            <a:ext cx="6113253" cy="3002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09" name="Google Shape;2009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31"/>
          <p:cNvSpPr txBox="1"/>
          <p:nvPr/>
        </p:nvSpPr>
        <p:spPr>
          <a:xfrm>
            <a:off x="186333" y="714133"/>
            <a:ext cx="89576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3.選擇新增/移除角色權限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6" name="Google Shape;201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5" y="1303817"/>
            <a:ext cx="7279200" cy="3529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31"/>
          <p:cNvSpPr/>
          <p:nvPr/>
        </p:nvSpPr>
        <p:spPr>
          <a:xfrm>
            <a:off x="5923128" y="3630304"/>
            <a:ext cx="1473959" cy="12031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18" name="Google Shape;2018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32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4.點擊服務中心主任開啟課別視窗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5" name="Google Shape;202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52" y="1290753"/>
            <a:ext cx="7279200" cy="357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33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5.移除選擇課別視窗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83" y="1303548"/>
            <a:ext cx="7277833" cy="35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34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6.點擊「確定」按鈕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1" name="Google Shape;204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83" y="1303548"/>
            <a:ext cx="7277833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34"/>
          <p:cNvSpPr/>
          <p:nvPr/>
        </p:nvSpPr>
        <p:spPr>
          <a:xfrm>
            <a:off x="5261211" y="3289110"/>
            <a:ext cx="436729" cy="19394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43" name="Google Shape;2043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5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7.回到頁面已無選擇該角色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Google Shape;205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12" y="1296724"/>
            <a:ext cx="7279200" cy="3542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35"/>
          <p:cNvSpPr/>
          <p:nvPr/>
        </p:nvSpPr>
        <p:spPr>
          <a:xfrm>
            <a:off x="5827593" y="2825087"/>
            <a:ext cx="2163171" cy="24307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2" name="Google Shape;2052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6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8.點擊「送出」按鈕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9" name="Google Shape;205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12" y="1296724"/>
            <a:ext cx="7279200" cy="3542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36"/>
          <p:cNvSpPr/>
          <p:nvPr/>
        </p:nvSpPr>
        <p:spPr>
          <a:xfrm>
            <a:off x="7294728" y="2825087"/>
            <a:ext cx="504968" cy="24307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61" name="Google Shape;2061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37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9.修改角色權限成功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8" name="Google Shape;206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897" y="1302324"/>
            <a:ext cx="7279200" cy="35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37"/>
          <p:cNvSpPr/>
          <p:nvPr/>
        </p:nvSpPr>
        <p:spPr>
          <a:xfrm>
            <a:off x="1740089" y="2797791"/>
            <a:ext cx="6203008" cy="27499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70" name="Google Shape;2070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38"/>
          <p:cNvSpPr txBox="1"/>
          <p:nvPr/>
        </p:nvSpPr>
        <p:spPr>
          <a:xfrm>
            <a:off x="186334" y="714133"/>
            <a:ext cx="880754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10.若員工新增的角色部門不符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7" name="Google Shape;2077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3" y="1288621"/>
            <a:ext cx="7279200" cy="3557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38"/>
          <p:cNvSpPr/>
          <p:nvPr/>
        </p:nvSpPr>
        <p:spPr>
          <a:xfrm>
            <a:off x="1671850" y="3875965"/>
            <a:ext cx="6203008" cy="2320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79" name="Google Shape;2079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1" name="Google Shape;501;p16"/>
          <p:cNvSpPr txBox="1"/>
          <p:nvPr/>
        </p:nvSpPr>
        <p:spPr>
          <a:xfrm>
            <a:off x="3050682" y="30382"/>
            <a:ext cx="53399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vCenter操作畫面(Network)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2" name="Google Shape;5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5671" y="822063"/>
            <a:ext cx="5995555" cy="392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39"/>
          <p:cNvSpPr txBox="1"/>
          <p:nvPr/>
        </p:nvSpPr>
        <p:spPr>
          <a:xfrm>
            <a:off x="186334" y="714133"/>
            <a:ext cx="9144000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11.若台中區處員工被設定行銷組長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6" name="Google Shape;208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3" y="1288621"/>
            <a:ext cx="7269768" cy="35477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39"/>
          <p:cNvSpPr/>
          <p:nvPr/>
        </p:nvSpPr>
        <p:spPr>
          <a:xfrm>
            <a:off x="5902656" y="3603008"/>
            <a:ext cx="1487607" cy="119918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88" name="Google Shape;2088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4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12.點擊「送出」按鈕顯示失敗訊息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5" name="Google Shape;209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628" y="1289935"/>
            <a:ext cx="7279200" cy="3561839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40"/>
          <p:cNvSpPr/>
          <p:nvPr/>
        </p:nvSpPr>
        <p:spPr>
          <a:xfrm>
            <a:off x="7199193" y="3896435"/>
            <a:ext cx="655093" cy="22124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97" name="Google Shape;209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41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13.若移除角色權限有在途件未處理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4" name="Google Shape;21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3" y="1291549"/>
            <a:ext cx="7279200" cy="3533334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41"/>
          <p:cNvSpPr/>
          <p:nvPr/>
        </p:nvSpPr>
        <p:spPr>
          <a:xfrm>
            <a:off x="1797150" y="3108691"/>
            <a:ext cx="6157613" cy="27595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06" name="Google Shape;2106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4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14.移除行銷組組長為例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3" name="Google Shape;2113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0735"/>
            <a:ext cx="7279200" cy="35486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42"/>
          <p:cNvSpPr/>
          <p:nvPr/>
        </p:nvSpPr>
        <p:spPr>
          <a:xfrm>
            <a:off x="5727706" y="3065039"/>
            <a:ext cx="1669381" cy="13643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15" name="Google Shape;211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3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二.依員工設定角色-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15.點擊「送出」顯示修改失敗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33" y="1293092"/>
            <a:ext cx="7279200" cy="35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43"/>
          <p:cNvSpPr/>
          <p:nvPr/>
        </p:nvSpPr>
        <p:spPr>
          <a:xfrm>
            <a:off x="7383438" y="3160575"/>
            <a:ext cx="382138" cy="19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4" name="Google Shape;2124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44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1.點擊「依角色設定」按鈕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44"/>
          <p:cNvSpPr/>
          <p:nvPr/>
        </p:nvSpPr>
        <p:spPr>
          <a:xfrm>
            <a:off x="7383438" y="3160575"/>
            <a:ext cx="382138" cy="19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2" name="Google Shape;213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3092"/>
            <a:ext cx="7279200" cy="35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144"/>
          <p:cNvSpPr/>
          <p:nvPr/>
        </p:nvSpPr>
        <p:spPr>
          <a:xfrm>
            <a:off x="7290178" y="2575935"/>
            <a:ext cx="229738" cy="19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4" name="Google Shape;2134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45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2.開啟「依角色設定」視窗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1" name="Google Shape;2141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8" y="1282886"/>
            <a:ext cx="7279200" cy="356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46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3.選擇欲設定角色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9" name="Google Shape;214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8" y="1282886"/>
            <a:ext cx="7279200" cy="356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47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4.若為服務中心主任需選擇部門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7" name="Google Shape;215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65" y="1282886"/>
            <a:ext cx="7279200" cy="355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48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5.選擇要設定員工的部門單位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5" name="Google Shape;216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3" y="1287855"/>
            <a:ext cx="7279200" cy="35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1" name="Google Shape;511;p17"/>
          <p:cNvSpPr txBox="1"/>
          <p:nvPr/>
        </p:nvSpPr>
        <p:spPr>
          <a:xfrm>
            <a:off x="3164148" y="30382"/>
            <a:ext cx="53399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HA運作說明(1)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2" name="Google Shape;51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9648" y="822063"/>
            <a:ext cx="6958778" cy="391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6.選擇要設定員工對應的組別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3" name="Google Shape;217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1" y="1282886"/>
            <a:ext cx="7279200" cy="354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5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7.選擇要設定員工對應的課別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1" name="Google Shape;2181;p150"/>
          <p:cNvPicPr preferRelativeResize="0"/>
          <p:nvPr/>
        </p:nvPicPr>
        <p:blipFill rotWithShape="1">
          <a:blip r:embed="rId3">
            <a:alphaModFix/>
          </a:blip>
          <a:srcRect b="0" l="0" r="0" t="574"/>
          <a:stretch/>
        </p:blipFill>
        <p:spPr>
          <a:xfrm>
            <a:off x="666267" y="1282886"/>
            <a:ext cx="7279200" cy="35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1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8.點擊「查詢」按鈕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9" name="Google Shape;218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64" y="1282552"/>
            <a:ext cx="7279200" cy="35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51"/>
          <p:cNvSpPr/>
          <p:nvPr/>
        </p:nvSpPr>
        <p:spPr>
          <a:xfrm>
            <a:off x="2677234" y="3115021"/>
            <a:ext cx="304801" cy="19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91" name="Google Shape;2191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5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9.該部門無法設定該角色權限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8" name="Google Shape;219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7" y="1292180"/>
            <a:ext cx="7279200" cy="355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53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10.重選正確設定部門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6" name="Google Shape;2206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9004"/>
            <a:ext cx="7279200" cy="35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54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11.點擊「查詢」按鈕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4" name="Google Shape;2214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9004"/>
            <a:ext cx="7279200" cy="3535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4"/>
          <p:cNvSpPr/>
          <p:nvPr/>
        </p:nvSpPr>
        <p:spPr>
          <a:xfrm>
            <a:off x="2663586" y="3117796"/>
            <a:ext cx="304801" cy="19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16" name="Google Shape;2216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5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12.顯示查詢部門員工清單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3" name="Google Shape;222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9004"/>
            <a:ext cx="7279200" cy="35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38" y="1292317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55"/>
          <p:cNvSpPr/>
          <p:nvPr/>
        </p:nvSpPr>
        <p:spPr>
          <a:xfrm>
            <a:off x="2588523" y="3308863"/>
            <a:ext cx="3293662" cy="1331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26" name="Google Shape;2226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56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13.左區塊為未設定該角色員工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3" name="Google Shape;223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9004"/>
            <a:ext cx="7279200" cy="35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38" y="1292317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56"/>
          <p:cNvSpPr/>
          <p:nvPr/>
        </p:nvSpPr>
        <p:spPr>
          <a:xfrm>
            <a:off x="2588523" y="3308863"/>
            <a:ext cx="1662755" cy="1331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6" name="Google Shape;2236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57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14.右區塊為已設定該角色員工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3" name="Google Shape;2243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9004"/>
            <a:ext cx="7279200" cy="35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38" y="1292317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157"/>
          <p:cNvSpPr/>
          <p:nvPr/>
        </p:nvSpPr>
        <p:spPr>
          <a:xfrm>
            <a:off x="4239905" y="3308863"/>
            <a:ext cx="1662755" cy="1331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46" name="Google Shape;2246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58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15.點擊「全選」按鈕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3" name="Google Shape;225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92317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58"/>
          <p:cNvSpPr/>
          <p:nvPr/>
        </p:nvSpPr>
        <p:spPr>
          <a:xfrm>
            <a:off x="2656765" y="3431694"/>
            <a:ext cx="332095" cy="1781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55" name="Google Shape;2255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1" name="Google Shape;521;p18"/>
          <p:cNvSpPr txBox="1"/>
          <p:nvPr/>
        </p:nvSpPr>
        <p:spPr>
          <a:xfrm>
            <a:off x="3157515" y="30386"/>
            <a:ext cx="46048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HA運作說明(2)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22" name="Google Shape;5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00" y="711722"/>
            <a:ext cx="6590659" cy="400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5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16.未設定員工會全部移至右區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2" name="Google Shape;226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85356"/>
            <a:ext cx="7279200" cy="355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6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17.點擊「清空」按鈕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0" name="Google Shape;227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85356"/>
            <a:ext cx="7279200" cy="35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0"/>
          <p:cNvSpPr/>
          <p:nvPr/>
        </p:nvSpPr>
        <p:spPr>
          <a:xfrm>
            <a:off x="4239905" y="3411222"/>
            <a:ext cx="332095" cy="1781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72" name="Google Shape;2272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61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18.已設定員工會全部移至左區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9" name="Google Shape;227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85356"/>
            <a:ext cx="7279200" cy="355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38" y="1287300"/>
            <a:ext cx="7279200" cy="353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16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19.可點擊單筆「員工」新增移除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287300"/>
            <a:ext cx="7279200" cy="353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62"/>
          <p:cNvSpPr/>
          <p:nvPr/>
        </p:nvSpPr>
        <p:spPr>
          <a:xfrm>
            <a:off x="2752299" y="4073139"/>
            <a:ext cx="611874" cy="1781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0" name="Google Shape;2290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63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19.可點擊單筆「員工」新增移除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7" name="Google Shape;229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8" y="1286810"/>
            <a:ext cx="7279200" cy="35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163"/>
          <p:cNvSpPr/>
          <p:nvPr/>
        </p:nvSpPr>
        <p:spPr>
          <a:xfrm>
            <a:off x="4312688" y="3411223"/>
            <a:ext cx="611874" cy="1781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9" name="Google Shape;2299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3740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64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20.點擊「確定」按鈕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7" name="Google Shape;2307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88" y="1286810"/>
            <a:ext cx="7279200" cy="35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64"/>
          <p:cNvSpPr/>
          <p:nvPr/>
        </p:nvSpPr>
        <p:spPr>
          <a:xfrm>
            <a:off x="5418156" y="4429366"/>
            <a:ext cx="423085" cy="2518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09" name="Google Shape;2309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65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21.修改完成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6" name="Google Shape;231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18" y="1289747"/>
            <a:ext cx="7279200" cy="352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66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22.若移除員工尚有在途件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4" name="Google Shape;232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06" y="1289747"/>
            <a:ext cx="7279200" cy="35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166"/>
          <p:cNvSpPr/>
          <p:nvPr/>
        </p:nvSpPr>
        <p:spPr>
          <a:xfrm>
            <a:off x="5418156" y="4429366"/>
            <a:ext cx="423085" cy="2518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26" name="Google Shape;2326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67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23.點擊「確定」按鈕送出修改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3" name="Google Shape;233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79" y="1292455"/>
            <a:ext cx="7279200" cy="354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167"/>
          <p:cNvSpPr/>
          <p:nvPr/>
        </p:nvSpPr>
        <p:spPr>
          <a:xfrm>
            <a:off x="5418156" y="4429366"/>
            <a:ext cx="423085" cy="2518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35" name="Google Shape;2335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68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24.跳出失敗訊息且無法移除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2" name="Google Shape;2342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10" y="1299142"/>
            <a:ext cx="7279200" cy="355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1" name="Google Shape;531;p19"/>
          <p:cNvSpPr txBox="1"/>
          <p:nvPr/>
        </p:nvSpPr>
        <p:spPr>
          <a:xfrm>
            <a:off x="3257588" y="37058"/>
            <a:ext cx="4157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HA運作說明(3)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2" name="Google Shape;53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893" y="799222"/>
            <a:ext cx="6769707" cy="4037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6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25.點擊「查詢」按鈕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0" name="Google Shape;2350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36" y="1285818"/>
            <a:ext cx="7279200" cy="3561839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69"/>
          <p:cNvSpPr/>
          <p:nvPr/>
        </p:nvSpPr>
        <p:spPr>
          <a:xfrm>
            <a:off x="2627189" y="2880345"/>
            <a:ext cx="423085" cy="2518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52" name="Google Shape;2352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7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三.依角色設定多筆員工-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26.確認該筆員工角色未移除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9" name="Google Shape;235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09" y="1299142"/>
            <a:ext cx="7279200" cy="354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1"/>
          <p:cNvSpPr txBox="1"/>
          <p:nvPr/>
        </p:nvSpPr>
        <p:spPr>
          <a:xfrm>
            <a:off x="2570328" y="2036761"/>
            <a:ext cx="400334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異常管控報表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7" name="Google Shape;236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7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1.使用系統管理者帳號登入後進到首頁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4" name="Google Shape;2374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1" y="1298862"/>
            <a:ext cx="7279200" cy="356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73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2.點擊左側欄報表區，展開功能項目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2" name="Google Shape;2382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1" y="1298862"/>
            <a:ext cx="7279200" cy="35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173"/>
          <p:cNvSpPr/>
          <p:nvPr/>
        </p:nvSpPr>
        <p:spPr>
          <a:xfrm>
            <a:off x="675561" y="1931944"/>
            <a:ext cx="866636" cy="1902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84" name="Google Shape;2384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Google Shape;2385;p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4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3.點擊左側欄「異常管控報表」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1" name="Google Shape;2391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6" y="1305602"/>
            <a:ext cx="7279200" cy="35485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4"/>
          <p:cNvSpPr/>
          <p:nvPr/>
        </p:nvSpPr>
        <p:spPr>
          <a:xfrm>
            <a:off x="675566" y="2088893"/>
            <a:ext cx="866636" cy="1902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93" name="Google Shape;2393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9" name="Google Shape;2399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8" y="1311573"/>
            <a:ext cx="7279200" cy="355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175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4.進入異常管控報表頁面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1" name="Google Shape;2401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0604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76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5.輸入要查詢的登入日期範圍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8" name="Google Shape;2408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40" y="1327082"/>
            <a:ext cx="7279200" cy="3535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76"/>
          <p:cNvSpPr/>
          <p:nvPr/>
        </p:nvSpPr>
        <p:spPr>
          <a:xfrm>
            <a:off x="1624085" y="1807218"/>
            <a:ext cx="2108577" cy="23994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10" name="Google Shape;2410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0604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77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6.點擊「查詢」按鈕顯示查詢資料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7" name="Google Shape;2417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71" y="1302720"/>
            <a:ext cx="7246830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77"/>
          <p:cNvSpPr/>
          <p:nvPr/>
        </p:nvSpPr>
        <p:spPr>
          <a:xfrm>
            <a:off x="4032980" y="1842448"/>
            <a:ext cx="170530" cy="18536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19" name="Google Shape;2419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48720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78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7.點擊「下載」按鈕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6" name="Google Shape;2426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6" y="1305602"/>
            <a:ext cx="7279200" cy="3537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178"/>
          <p:cNvSpPr/>
          <p:nvPr/>
        </p:nvSpPr>
        <p:spPr>
          <a:xfrm>
            <a:off x="4210338" y="1815152"/>
            <a:ext cx="238835" cy="2140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28" name="Google Shape;2428;p178"/>
          <p:cNvSpPr/>
          <p:nvPr/>
        </p:nvSpPr>
        <p:spPr>
          <a:xfrm>
            <a:off x="641440" y="4647063"/>
            <a:ext cx="941700" cy="2131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29" name="Google Shape;2429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42624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81470"/>
            <a:ext cx="9144000" cy="46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"/>
          <p:cNvSpPr txBox="1"/>
          <p:nvPr>
            <p:ph idx="1" type="body"/>
          </p:nvPr>
        </p:nvSpPr>
        <p:spPr>
          <a:xfrm>
            <a:off x="2327338" y="202142"/>
            <a:ext cx="5109409" cy="37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課程內容</a:t>
            </a:r>
            <a:endParaRPr b="1"/>
          </a:p>
        </p:txBody>
      </p:sp>
      <p:graphicFrame>
        <p:nvGraphicFramePr>
          <p:cNvPr id="350" name="Google Shape;350;p2"/>
          <p:cNvGraphicFramePr/>
          <p:nvPr/>
        </p:nvGraphicFramePr>
        <p:xfrm>
          <a:off x="534188" y="85682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5964300"/>
                <a:gridCol w="2011350"/>
              </a:tblGrid>
              <a:tr h="532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系統管理者課程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13325" marL="13325" anchor="ctr"/>
                </a:tc>
                <a:tc hMerge="1"/>
              </a:tr>
              <a:tr h="5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課程內容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時數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2835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系統硬軟體架構說明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36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作業系統及資料庫說明</a:t>
                      </a:r>
                      <a:endParaRPr sz="1400" u="none" cap="none" strike="noStrike"/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系統流程、介接關聯介紹、排程管理說明</a:t>
                      </a:r>
                      <a:endParaRPr sz="1400" u="none" cap="none" strike="noStrike"/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350225">
                <a:tc>
                  <a:txBody>
                    <a:bodyPr/>
                    <a:lstStyle/>
                    <a:p>
                      <a:pPr indent="0" lvl="0" marL="13334" marR="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系統管理者功能說明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備份機制管理、軟硬體障礙與監控</a:t>
                      </a:r>
                      <a:endParaRPr sz="1400" u="none" cap="none" strike="noStrike"/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前台設備管理介紹及障礙處理(PMC)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13325" marL="13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  <a:tr h="4194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總時數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3小時</a:t>
                      </a:r>
                      <a:endParaRPr sz="14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1" name="Google Shape;541;p20"/>
          <p:cNvSpPr txBox="1"/>
          <p:nvPr/>
        </p:nvSpPr>
        <p:spPr>
          <a:xfrm>
            <a:off x="3257589" y="10360"/>
            <a:ext cx="42922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HA運作說明(4)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2" name="Google Shape;5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8474" y="822063"/>
            <a:ext cx="6261368" cy="386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7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8.開啟異常管控報表-登入三次失敗分頁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6" name="Google Shape;2436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63" y="1304067"/>
            <a:ext cx="6670934" cy="35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75877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8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9.開啟異常管控報表-異常登入報表分頁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4" name="Google Shape;2444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6" y="1297243"/>
            <a:ext cx="6674824" cy="35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43243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6" y="1305602"/>
            <a:ext cx="7279200" cy="3537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181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10.回到頁面，點擊「清空」按鈕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181"/>
          <p:cNvSpPr/>
          <p:nvPr/>
        </p:nvSpPr>
        <p:spPr>
          <a:xfrm>
            <a:off x="3794078" y="1818724"/>
            <a:ext cx="238835" cy="2140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54" name="Google Shape;2454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42624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8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異常管控報表-</a:t>
            </a:r>
            <a:r>
              <a:rPr b="0" i="0" lang="en-US" sz="28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11.登入日期範圍被清空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1" name="Google Shape;2461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386" y="1326074"/>
            <a:ext cx="7279200" cy="355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80326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29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71" name="Google Shape;2471;p299"/>
          <p:cNvSpPr txBox="1"/>
          <p:nvPr/>
        </p:nvSpPr>
        <p:spPr>
          <a:xfrm>
            <a:off x="-609600" y="2298888"/>
            <a:ext cx="1060774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備份機制管理、軟硬體障礙與監控</a:t>
            </a:r>
            <a:endParaRPr b="1" i="0" sz="4400" u="sng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18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79" name="Google Shape;2479;p183"/>
          <p:cNvSpPr txBox="1"/>
          <p:nvPr/>
        </p:nvSpPr>
        <p:spPr>
          <a:xfrm>
            <a:off x="3257589" y="57085"/>
            <a:ext cx="3290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備份管理 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80" name="Google Shape;2480;p183"/>
          <p:cNvSpPr txBox="1"/>
          <p:nvPr/>
        </p:nvSpPr>
        <p:spPr>
          <a:xfrm>
            <a:off x="550718" y="536349"/>
            <a:ext cx="838063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備份機制說明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備份軟體(Veeam)介面說明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備份時間規劃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備份還原測試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6" name="Google Shape;248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8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89" name="Google Shape;2489;p184"/>
          <p:cNvSpPr txBox="1"/>
          <p:nvPr/>
        </p:nvSpPr>
        <p:spPr>
          <a:xfrm>
            <a:off x="3517437" y="57078"/>
            <a:ext cx="34248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備份機制說明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90" name="Google Shape;2490;p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312686"/>
            <a:ext cx="5048250" cy="315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7646" y="1014816"/>
            <a:ext cx="4043703" cy="344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6" name="Google Shape;2496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18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99" name="Google Shape;2499;p185"/>
          <p:cNvSpPr txBox="1"/>
          <p:nvPr/>
        </p:nvSpPr>
        <p:spPr>
          <a:xfrm>
            <a:off x="3250466" y="70438"/>
            <a:ext cx="47063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備份軟體(Veeam)介面說明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00" name="Google Shape;2500;p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76" y="706131"/>
            <a:ext cx="6781334" cy="413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8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8" name="Google Shape;2508;p186"/>
          <p:cNvSpPr txBox="1"/>
          <p:nvPr/>
        </p:nvSpPr>
        <p:spPr>
          <a:xfrm>
            <a:off x="3350575" y="103802"/>
            <a:ext cx="36250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Veeam備份儲存區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09" name="Google Shape;2509;p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1101" y="869129"/>
            <a:ext cx="6715124" cy="392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4" name="Google Shape;2514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8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7" name="Google Shape;2517;p187"/>
          <p:cNvSpPr txBox="1"/>
          <p:nvPr/>
        </p:nvSpPr>
        <p:spPr>
          <a:xfrm>
            <a:off x="3584177" y="97129"/>
            <a:ext cx="26239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備份時間規劃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18" name="Google Shape;2518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774" y="1297988"/>
            <a:ext cx="7867650" cy="1655004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187"/>
          <p:cNvSpPr txBox="1"/>
          <p:nvPr/>
        </p:nvSpPr>
        <p:spPr>
          <a:xfrm>
            <a:off x="119499" y="3444305"/>
            <a:ext cx="89050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初步規劃備份時程如上述；系統上線後再依據資料量變化及備份時間做調整。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3257588" y="43732"/>
            <a:ext cx="4157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vSphere HA運作說明(5)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2" name="Google Shape;55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238" y="857471"/>
            <a:ext cx="6639524" cy="394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8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7" name="Google Shape;2527;p188"/>
          <p:cNvSpPr txBox="1"/>
          <p:nvPr/>
        </p:nvSpPr>
        <p:spPr>
          <a:xfrm>
            <a:off x="3510752" y="83778"/>
            <a:ext cx="29643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執行備份工作(1)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28" name="Google Shape;2528;p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625" y="738050"/>
            <a:ext cx="6715264" cy="396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3" name="Google Shape;2533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8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6" name="Google Shape;2536;p189"/>
          <p:cNvSpPr txBox="1"/>
          <p:nvPr/>
        </p:nvSpPr>
        <p:spPr>
          <a:xfrm>
            <a:off x="3310519" y="57080"/>
            <a:ext cx="29910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執行備份工作(2)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37" name="Google Shape;2537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50" y="993195"/>
            <a:ext cx="7156655" cy="362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2" name="Google Shape;2542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19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45" name="Google Shape;2545;p190"/>
          <p:cNvSpPr txBox="1"/>
          <p:nvPr/>
        </p:nvSpPr>
        <p:spPr>
          <a:xfrm>
            <a:off x="3310528" y="76366"/>
            <a:ext cx="26506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VM還原測試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46" name="Google Shape;2546;p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512" y="822063"/>
            <a:ext cx="7800975" cy="383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19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54" name="Google Shape;2554;p191"/>
          <p:cNvSpPr txBox="1"/>
          <p:nvPr/>
        </p:nvSpPr>
        <p:spPr>
          <a:xfrm>
            <a:off x="3263808" y="83400"/>
            <a:ext cx="27307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VM還原測試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55" name="Google Shape;2555;p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834914"/>
            <a:ext cx="6454067" cy="400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Google Shape;2562;p19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63" name="Google Shape;2563;p192"/>
          <p:cNvSpPr txBox="1"/>
          <p:nvPr/>
        </p:nvSpPr>
        <p:spPr>
          <a:xfrm>
            <a:off x="3216659" y="83399"/>
            <a:ext cx="27106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VM還原測試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64" name="Google Shape;2564;p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143" y="733963"/>
            <a:ext cx="6488685" cy="397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9" name="Google Shape;2569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9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2" name="Google Shape;2572;p193"/>
          <p:cNvSpPr txBox="1"/>
          <p:nvPr/>
        </p:nvSpPr>
        <p:spPr>
          <a:xfrm>
            <a:off x="3293415" y="76366"/>
            <a:ext cx="2557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VM還原測試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73" name="Google Shape;2573;p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626" y="822063"/>
            <a:ext cx="6924674" cy="401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8" name="Google Shape;2578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0" name="Google Shape;2580;p19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1" name="Google Shape;2581;p194"/>
          <p:cNvSpPr txBox="1"/>
          <p:nvPr/>
        </p:nvSpPr>
        <p:spPr>
          <a:xfrm>
            <a:off x="3157514" y="83400"/>
            <a:ext cx="37385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硬體障礙與監控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2" name="Google Shape;2582;p194"/>
          <p:cNvSpPr txBox="1"/>
          <p:nvPr/>
        </p:nvSpPr>
        <p:spPr>
          <a:xfrm>
            <a:off x="550718" y="916791"/>
            <a:ext cx="838063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硬體故障警示與排除</a:t>
            </a:r>
            <a:endParaRPr b="1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</a:t>
            </a:r>
            <a:endParaRPr b="1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HPE iLO監控</a:t>
            </a:r>
            <a:endParaRPr b="1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MSA 2050監控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9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0" name="Google Shape;2590;p195"/>
          <p:cNvSpPr txBox="1"/>
          <p:nvPr/>
        </p:nvSpPr>
        <p:spPr>
          <a:xfrm>
            <a:off x="5061034" y="1316139"/>
            <a:ext cx="2523383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1.vCenter監控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VMware ESXi主機狀態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VM運作情況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2.HPE iLO監控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 Server 硬體狀態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3.MSA 2050監控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Storage硬體狀態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1" name="Google Shape;2591;p195"/>
          <p:cNvSpPr txBox="1"/>
          <p:nvPr/>
        </p:nvSpPr>
        <p:spPr>
          <a:xfrm>
            <a:off x="3061608" y="83400"/>
            <a:ext cx="3998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硬體故障警示與排除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2" name="Google Shape;2592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916" y="756943"/>
            <a:ext cx="4063773" cy="392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19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0" name="Google Shape;2600;p196"/>
          <p:cNvSpPr txBox="1"/>
          <p:nvPr/>
        </p:nvSpPr>
        <p:spPr>
          <a:xfrm>
            <a:off x="3110295" y="83400"/>
            <a:ext cx="41924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1" name="Google Shape;2601;p196"/>
          <p:cNvSpPr txBox="1"/>
          <p:nvPr/>
        </p:nvSpPr>
        <p:spPr>
          <a:xfrm>
            <a:off x="5061034" y="1316139"/>
            <a:ext cx="298504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1.vCenter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監控VMware ESXi主機狀態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監控VM運作情況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2.HPE iLO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監控HP Server 硬體狀態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3.MSA 2050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監控Storage硬體狀態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02" name="Google Shape;2602;p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907" y="1100742"/>
            <a:ext cx="7885714" cy="36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196"/>
          <p:cNvSpPr txBox="1"/>
          <p:nvPr/>
        </p:nvSpPr>
        <p:spPr>
          <a:xfrm>
            <a:off x="112349" y="636262"/>
            <a:ext cx="4192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vCenter監控(Host)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8" name="Google Shape;2608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19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11" name="Google Shape;2611;p197"/>
          <p:cNvSpPr txBox="1"/>
          <p:nvPr/>
        </p:nvSpPr>
        <p:spPr>
          <a:xfrm>
            <a:off x="93876" y="577679"/>
            <a:ext cx="5339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vCenter監控(VM)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12" name="Google Shape;2612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476" y="940506"/>
            <a:ext cx="8419048" cy="354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197"/>
          <p:cNvSpPr txBox="1"/>
          <p:nvPr/>
        </p:nvSpPr>
        <p:spPr>
          <a:xfrm>
            <a:off x="3110295" y="83400"/>
            <a:ext cx="41924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"/>
          <p:cNvSpPr txBox="1"/>
          <p:nvPr/>
        </p:nvSpPr>
        <p:spPr>
          <a:xfrm>
            <a:off x="-54517" y="1048619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軟體架構說明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8" name="Google Shape;2618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19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1" name="Google Shape;2621;p198"/>
          <p:cNvSpPr txBox="1"/>
          <p:nvPr/>
        </p:nvSpPr>
        <p:spPr>
          <a:xfrm>
            <a:off x="93889" y="524294"/>
            <a:ext cx="5339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vCenter監控(設定)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22" name="Google Shape;2622;p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1100" y="893625"/>
            <a:ext cx="6954787" cy="393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198"/>
          <p:cNvSpPr txBox="1"/>
          <p:nvPr/>
        </p:nvSpPr>
        <p:spPr>
          <a:xfrm>
            <a:off x="3110295" y="83400"/>
            <a:ext cx="41924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9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31" name="Google Shape;2631;p199"/>
          <p:cNvSpPr txBox="1"/>
          <p:nvPr/>
        </p:nvSpPr>
        <p:spPr>
          <a:xfrm>
            <a:off x="93892" y="510938"/>
            <a:ext cx="5339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vCenter監控(email告警)</a:t>
            </a:r>
            <a:endParaRPr b="1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32" name="Google Shape;2632;p1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0020" y="1000885"/>
            <a:ext cx="5552381" cy="165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0523" y="2657991"/>
            <a:ext cx="5628571" cy="1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199"/>
          <p:cNvSpPr txBox="1"/>
          <p:nvPr/>
        </p:nvSpPr>
        <p:spPr>
          <a:xfrm>
            <a:off x="3110295" y="83400"/>
            <a:ext cx="41924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vCenter監控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9" name="Google Shape;2639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20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2" name="Google Shape;2642;p200"/>
          <p:cNvSpPr txBox="1"/>
          <p:nvPr/>
        </p:nvSpPr>
        <p:spPr>
          <a:xfrm>
            <a:off x="3250031" y="83400"/>
            <a:ext cx="2643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HPE iLO監控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43" name="Google Shape;2643;p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724" y="727699"/>
            <a:ext cx="7989085" cy="410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8" name="Google Shape;2648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50" name="Google Shape;2650;p20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51" name="Google Shape;2651;p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724" y="822063"/>
            <a:ext cx="8429625" cy="392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p201"/>
          <p:cNvSpPr txBox="1"/>
          <p:nvPr/>
        </p:nvSpPr>
        <p:spPr>
          <a:xfrm>
            <a:off x="3250031" y="83400"/>
            <a:ext cx="2643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HPE iLO監控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7" name="Google Shape;2657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20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60" name="Google Shape;2660;p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" y="769614"/>
            <a:ext cx="8168923" cy="4066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202"/>
          <p:cNvSpPr txBox="1"/>
          <p:nvPr/>
        </p:nvSpPr>
        <p:spPr>
          <a:xfrm>
            <a:off x="3250031" y="83400"/>
            <a:ext cx="2643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HPE iLO監控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7" name="Google Shape;2667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20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69" name="Google Shape;2669;p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22063"/>
            <a:ext cx="9144000" cy="257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p203"/>
          <p:cNvSpPr txBox="1"/>
          <p:nvPr/>
        </p:nvSpPr>
        <p:spPr>
          <a:xfrm>
            <a:off x="3250031" y="83400"/>
            <a:ext cx="2643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HPE iLO監控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20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78" name="Google Shape;2678;p204"/>
          <p:cNvSpPr txBox="1"/>
          <p:nvPr/>
        </p:nvSpPr>
        <p:spPr>
          <a:xfrm>
            <a:off x="2982692" y="190571"/>
            <a:ext cx="35182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MSA 2050監控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79" name="Google Shape;2679;p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451" y="941098"/>
            <a:ext cx="7869098" cy="3895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p204"/>
          <p:cNvSpPr txBox="1"/>
          <p:nvPr/>
        </p:nvSpPr>
        <p:spPr>
          <a:xfrm>
            <a:off x="84859" y="609947"/>
            <a:ext cx="5948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SMTP設定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5" name="Google Shape;2685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87" name="Google Shape;2687;p20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8" name="Google Shape;2688;p205"/>
          <p:cNvSpPr txBox="1"/>
          <p:nvPr/>
        </p:nvSpPr>
        <p:spPr>
          <a:xfrm>
            <a:off x="3157514" y="69454"/>
            <a:ext cx="32780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MSA 2050監控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89" name="Google Shape;2689;p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9275" y="772582"/>
            <a:ext cx="5667010" cy="37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300"/>
          <p:cNvSpPr txBox="1"/>
          <p:nvPr/>
        </p:nvSpPr>
        <p:spPr>
          <a:xfrm>
            <a:off x="1803272" y="2226415"/>
            <a:ext cx="5823501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軟體故障排除</a:t>
            </a:r>
            <a:endParaRPr/>
          </a:p>
        </p:txBody>
      </p:sp>
      <p:pic>
        <p:nvPicPr>
          <p:cNvPr id="2696" name="Google Shape;2696;p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301"/>
          <p:cNvSpPr txBox="1"/>
          <p:nvPr>
            <p:ph type="title"/>
          </p:nvPr>
        </p:nvSpPr>
        <p:spPr>
          <a:xfrm>
            <a:off x="3622216" y="22807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軟體故障狀況</a:t>
            </a:r>
            <a:endParaRPr/>
          </a:p>
        </p:txBody>
      </p:sp>
      <p:sp>
        <p:nvSpPr>
          <p:cNvPr id="2703" name="Google Shape;2703;p301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整體系統運作緩慢，不論使用哪一台電腦都是緩慢的 -&gt; 檢查記憶體用量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回應出現 Time Out -&gt; 檢查記憶體用量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系統運作頻繁出現錯誤</a:t>
            </a:r>
            <a:endParaRPr sz="2800"/>
          </a:p>
          <a:p>
            <a: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-&gt; 檢查記憶體用量 / 儲存空間用量</a:t>
            </a:r>
            <a:endParaRPr sz="30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	-&gt;重啟系統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檔案無法上傳存入 -&gt;檢查儲存空間用量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資料無法寫入 -&gt;檢查儲存空間用量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Log 無法成功寫入 -&gt;檢查儲存空間用量</a:t>
            </a:r>
            <a:endParaRPr sz="2800"/>
          </a:p>
        </p:txBody>
      </p:sp>
      <p:pic>
        <p:nvPicPr>
          <p:cNvPr id="2704" name="Google Shape;2704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3"/>
          <p:cNvSpPr/>
          <p:nvPr/>
        </p:nvSpPr>
        <p:spPr>
          <a:xfrm>
            <a:off x="393620" y="143953"/>
            <a:ext cx="6683943" cy="143918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8" name="Google Shape;568;p23"/>
          <p:cNvSpPr/>
          <p:nvPr/>
        </p:nvSpPr>
        <p:spPr>
          <a:xfrm rot="-5400000">
            <a:off x="-15814" y="676214"/>
            <a:ext cx="1398895" cy="443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TPES- Web- View</a:t>
            </a:r>
            <a:endParaRPr b="1" i="0" sz="1200" u="none" cap="none" strike="noStrike">
              <a:solidFill>
                <a:srgbClr val="17365D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9" name="Google Shape;569;p23"/>
          <p:cNvSpPr/>
          <p:nvPr/>
        </p:nvSpPr>
        <p:spPr>
          <a:xfrm>
            <a:off x="393620" y="1667949"/>
            <a:ext cx="6684328" cy="220167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0" name="Google Shape;570;p23"/>
          <p:cNvSpPr/>
          <p:nvPr/>
        </p:nvSpPr>
        <p:spPr>
          <a:xfrm rot="-5400000">
            <a:off x="-15814" y="2555860"/>
            <a:ext cx="1398895" cy="443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TPES- Backend</a:t>
            </a:r>
            <a:endParaRPr b="1" i="0" sz="1200" u="none" cap="none" strike="noStrike">
              <a:solidFill>
                <a:srgbClr val="17365D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1" name="Google Shape;571;p23"/>
          <p:cNvSpPr/>
          <p:nvPr/>
        </p:nvSpPr>
        <p:spPr>
          <a:xfrm>
            <a:off x="905412" y="269631"/>
            <a:ext cx="6021811" cy="1181926"/>
          </a:xfrm>
          <a:prstGeom prst="roundRect">
            <a:avLst>
              <a:gd fmla="val 16667" name="adj"/>
            </a:avLst>
          </a:prstGeom>
          <a:solidFill>
            <a:srgbClr val="BADA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2" name="Google Shape;572;p23"/>
          <p:cNvSpPr/>
          <p:nvPr/>
        </p:nvSpPr>
        <p:spPr>
          <a:xfrm>
            <a:off x="1139372" y="631371"/>
            <a:ext cx="1316334" cy="663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3" name="Google Shape;573;p23"/>
          <p:cNvSpPr/>
          <p:nvPr/>
        </p:nvSpPr>
        <p:spPr>
          <a:xfrm>
            <a:off x="973650" y="668058"/>
            <a:ext cx="1316334" cy="41198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 Tier</a:t>
            </a:r>
            <a:endParaRPr b="1" i="0" sz="2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4" name="Google Shape;574;p23"/>
          <p:cNvSpPr/>
          <p:nvPr/>
        </p:nvSpPr>
        <p:spPr>
          <a:xfrm>
            <a:off x="2621428" y="396377"/>
            <a:ext cx="2014233" cy="438059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Vue.Js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5" name="Google Shape;575;p23"/>
          <p:cNvSpPr/>
          <p:nvPr/>
        </p:nvSpPr>
        <p:spPr>
          <a:xfrm>
            <a:off x="2621428" y="913501"/>
            <a:ext cx="2014233" cy="438059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Vuetify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6" name="Google Shape;576;p23"/>
          <p:cNvSpPr/>
          <p:nvPr/>
        </p:nvSpPr>
        <p:spPr>
          <a:xfrm>
            <a:off x="4797033" y="917645"/>
            <a:ext cx="1712949" cy="438059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Axios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4797033" y="390634"/>
            <a:ext cx="1712949" cy="438059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Vue-Router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8" name="Google Shape;578;p23"/>
          <p:cNvSpPr/>
          <p:nvPr/>
        </p:nvSpPr>
        <p:spPr>
          <a:xfrm>
            <a:off x="937405" y="1737399"/>
            <a:ext cx="5989818" cy="1003595"/>
          </a:xfrm>
          <a:prstGeom prst="roundRect">
            <a:avLst>
              <a:gd fmla="val 16667" name="adj"/>
            </a:avLst>
          </a:prstGeom>
          <a:solidFill>
            <a:srgbClr val="FABF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9" name="Google Shape;579;p23"/>
          <p:cNvSpPr/>
          <p:nvPr/>
        </p:nvSpPr>
        <p:spPr>
          <a:xfrm>
            <a:off x="937405" y="2818332"/>
            <a:ext cx="5989818" cy="1003596"/>
          </a:xfrm>
          <a:prstGeom prst="roundRect">
            <a:avLst>
              <a:gd fmla="val 16667" name="adj"/>
            </a:avLst>
          </a:prstGeom>
          <a:solidFill>
            <a:srgbClr val="C2D5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0" name="Google Shape;580;p23"/>
          <p:cNvSpPr/>
          <p:nvPr/>
        </p:nvSpPr>
        <p:spPr>
          <a:xfrm>
            <a:off x="973650" y="2058325"/>
            <a:ext cx="1482056" cy="41198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Logic Tier</a:t>
            </a:r>
            <a:endParaRPr b="1" i="0" sz="2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1" name="Google Shape;581;p23"/>
          <p:cNvSpPr/>
          <p:nvPr/>
        </p:nvSpPr>
        <p:spPr>
          <a:xfrm>
            <a:off x="890789" y="3120152"/>
            <a:ext cx="1482056" cy="41198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 Tier</a:t>
            </a:r>
            <a:endParaRPr b="1" i="0" sz="2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2" name="Google Shape;582;p23"/>
          <p:cNvSpPr/>
          <p:nvPr/>
        </p:nvSpPr>
        <p:spPr>
          <a:xfrm>
            <a:off x="2621427" y="1855415"/>
            <a:ext cx="199664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AOP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3" name="Google Shape;583;p23"/>
          <p:cNvSpPr/>
          <p:nvPr/>
        </p:nvSpPr>
        <p:spPr>
          <a:xfrm>
            <a:off x="2621426" y="2299798"/>
            <a:ext cx="4114878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Spring Boot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4" name="Google Shape;584;p23"/>
          <p:cNvSpPr/>
          <p:nvPr/>
        </p:nvSpPr>
        <p:spPr>
          <a:xfrm>
            <a:off x="4826580" y="1842482"/>
            <a:ext cx="189213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Log4J2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5" name="Google Shape;585;p23"/>
          <p:cNvSpPr/>
          <p:nvPr/>
        </p:nvSpPr>
        <p:spPr>
          <a:xfrm>
            <a:off x="2622227" y="3392768"/>
            <a:ext cx="4114878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Middle Ware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6" name="Google Shape;586;p23"/>
          <p:cNvSpPr/>
          <p:nvPr/>
        </p:nvSpPr>
        <p:spPr>
          <a:xfrm>
            <a:off x="4844170" y="1425013"/>
            <a:ext cx="575520" cy="35608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324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87" name="Google Shape;587;p23"/>
          <p:cNvGrpSpPr/>
          <p:nvPr/>
        </p:nvGrpSpPr>
        <p:grpSpPr>
          <a:xfrm>
            <a:off x="7077563" y="2565361"/>
            <a:ext cx="1504060" cy="1096929"/>
            <a:chOff x="7078247" y="3751496"/>
            <a:chExt cx="1482056" cy="933126"/>
          </a:xfrm>
        </p:grpSpPr>
        <p:grpSp>
          <p:nvGrpSpPr>
            <p:cNvPr id="588" name="Google Shape;588;p23"/>
            <p:cNvGrpSpPr/>
            <p:nvPr/>
          </p:nvGrpSpPr>
          <p:grpSpPr>
            <a:xfrm>
              <a:off x="7357889" y="3751496"/>
              <a:ext cx="924448" cy="933126"/>
              <a:chOff x="7322742" y="3811851"/>
              <a:chExt cx="924448" cy="933126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7322742" y="4354614"/>
                <a:ext cx="924448" cy="390363"/>
              </a:xfrm>
              <a:prstGeom prst="ellips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7322742" y="3996223"/>
                <a:ext cx="924448" cy="526918"/>
              </a:xfrm>
              <a:prstGeom prst="rect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7322742" y="3811851"/>
                <a:ext cx="924448" cy="320927"/>
              </a:xfrm>
              <a:prstGeom prst="ellipse">
                <a:avLst/>
              </a:prstGeom>
              <a:solidFill>
                <a:srgbClr val="93B3D7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592" name="Google Shape;592;p23"/>
            <p:cNvSpPr txBox="1"/>
            <p:nvPr/>
          </p:nvSpPr>
          <p:spPr>
            <a:xfrm>
              <a:off x="7078247" y="4177266"/>
              <a:ext cx="14820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Database</a:t>
              </a:r>
              <a:endParaRPr b="1" i="0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93" name="Google Shape;593;p23"/>
          <p:cNvSpPr/>
          <p:nvPr/>
        </p:nvSpPr>
        <p:spPr>
          <a:xfrm>
            <a:off x="6793385" y="2968529"/>
            <a:ext cx="568357" cy="29059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538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4" name="Google Shape;594;p23"/>
          <p:cNvSpPr/>
          <p:nvPr/>
        </p:nvSpPr>
        <p:spPr>
          <a:xfrm>
            <a:off x="393619" y="3960835"/>
            <a:ext cx="7870099" cy="83481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5" name="Google Shape;595;p23"/>
          <p:cNvSpPr/>
          <p:nvPr/>
        </p:nvSpPr>
        <p:spPr>
          <a:xfrm>
            <a:off x="2639017" y="2922472"/>
            <a:ext cx="199664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Hibernate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4844170" y="2909539"/>
            <a:ext cx="189213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JDBC Connector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7" name="Google Shape;597;p23"/>
          <p:cNvSpPr/>
          <p:nvPr/>
        </p:nvSpPr>
        <p:spPr>
          <a:xfrm rot="-5400000">
            <a:off x="87257" y="4198515"/>
            <a:ext cx="1051941" cy="443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外部介接</a:t>
            </a:r>
            <a:endParaRPr b="1" i="0" sz="1200" u="none" cap="none" strike="noStrike">
              <a:solidFill>
                <a:srgbClr val="17365D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系統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3"/>
          <p:cNvSpPr/>
          <p:nvPr/>
        </p:nvSpPr>
        <p:spPr>
          <a:xfrm>
            <a:off x="884938" y="4070509"/>
            <a:ext cx="7260608" cy="684187"/>
          </a:xfrm>
          <a:prstGeom prst="roundRect">
            <a:avLst>
              <a:gd fmla="val 16667" name="adj"/>
            </a:avLst>
          </a:prstGeom>
          <a:solidFill>
            <a:srgbClr val="E5B8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9" name="Google Shape;599;p23"/>
          <p:cNvSpPr/>
          <p:nvPr/>
        </p:nvSpPr>
        <p:spPr>
          <a:xfrm>
            <a:off x="1033079" y="4259393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NCPS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0" name="Google Shape;600;p23"/>
          <p:cNvSpPr/>
          <p:nvPr/>
        </p:nvSpPr>
        <p:spPr>
          <a:xfrm>
            <a:off x="2062784" y="4259393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NBS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1" name="Google Shape;601;p23"/>
          <p:cNvSpPr/>
          <p:nvPr/>
        </p:nvSpPr>
        <p:spPr>
          <a:xfrm>
            <a:off x="3093561" y="4260636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LTS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2" name="Google Shape;602;p23"/>
          <p:cNvSpPr/>
          <p:nvPr/>
        </p:nvSpPr>
        <p:spPr>
          <a:xfrm>
            <a:off x="4221513" y="3821928"/>
            <a:ext cx="575520" cy="35608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3242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3" name="Google Shape;603;p23"/>
          <p:cNvSpPr/>
          <p:nvPr/>
        </p:nvSpPr>
        <p:spPr>
          <a:xfrm>
            <a:off x="4117518" y="4260636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4" name="Google Shape;604;p23"/>
          <p:cNvSpPr/>
          <p:nvPr/>
        </p:nvSpPr>
        <p:spPr>
          <a:xfrm>
            <a:off x="5153419" y="4251574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5" name="Google Shape;605;p23"/>
          <p:cNvSpPr/>
          <p:nvPr/>
        </p:nvSpPr>
        <p:spPr>
          <a:xfrm>
            <a:off x="6170549" y="4252817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CCS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6" name="Google Shape;606;p23"/>
          <p:cNvSpPr/>
          <p:nvPr/>
        </p:nvSpPr>
        <p:spPr>
          <a:xfrm>
            <a:off x="7167210" y="4252817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EDF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NAS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7" name="Google Shape;607;p23"/>
          <p:cNvSpPr/>
          <p:nvPr/>
        </p:nvSpPr>
        <p:spPr>
          <a:xfrm>
            <a:off x="7450904" y="505695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92CCD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</a:t>
            </a:r>
            <a:endParaRPr b="1" i="0" sz="16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8" name="Google Shape;608;p23"/>
          <p:cNvSpPr/>
          <p:nvPr/>
        </p:nvSpPr>
        <p:spPr>
          <a:xfrm>
            <a:off x="7465848" y="1237136"/>
            <a:ext cx="921414" cy="327605"/>
          </a:xfrm>
          <a:prstGeom prst="roundRect">
            <a:avLst>
              <a:gd fmla="val 16667" name="adj"/>
            </a:avLst>
          </a:prstGeom>
          <a:solidFill>
            <a:srgbClr val="FABF8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3"/>
          <p:cNvSpPr/>
          <p:nvPr/>
        </p:nvSpPr>
        <p:spPr>
          <a:xfrm rot="10800000">
            <a:off x="6835839" y="495916"/>
            <a:ext cx="609108" cy="36180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0" name="Google Shape;610;p23"/>
          <p:cNvSpPr/>
          <p:nvPr/>
        </p:nvSpPr>
        <p:spPr>
          <a:xfrm rot="5400000">
            <a:off x="7744116" y="906916"/>
            <a:ext cx="377265" cy="29059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538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02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可使用 Linux 指令查詢磁碟上已使用的儲存空間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指令: du –sh 可檢視此磁碟目前已使用空間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2" name="Google Shape;2712;p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234" y="1315829"/>
            <a:ext cx="4917729" cy="336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302"/>
          <p:cNvSpPr/>
          <p:nvPr/>
        </p:nvSpPr>
        <p:spPr>
          <a:xfrm>
            <a:off x="3346028" y="3847253"/>
            <a:ext cx="596053" cy="18965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6" name="Google Shape;2716;p302"/>
          <p:cNvSpPr txBox="1"/>
          <p:nvPr/>
        </p:nvSpPr>
        <p:spPr>
          <a:xfrm>
            <a:off x="4075093" y="3831116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下此指令</a:t>
            </a:r>
            <a:endParaRPr/>
          </a:p>
        </p:txBody>
      </p:sp>
      <p:sp>
        <p:nvSpPr>
          <p:cNvPr id="2717" name="Google Shape;2717;p302"/>
          <p:cNvSpPr/>
          <p:nvPr/>
        </p:nvSpPr>
        <p:spPr>
          <a:xfrm>
            <a:off x="1644217" y="3927394"/>
            <a:ext cx="596053" cy="18965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8" name="Google Shape;2718;p302"/>
          <p:cNvSpPr txBox="1"/>
          <p:nvPr/>
        </p:nvSpPr>
        <p:spPr>
          <a:xfrm>
            <a:off x="2011684" y="4297784"/>
            <a:ext cx="25603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可看出目前此磁碟剩餘容量為 8.5G</a:t>
            </a:r>
            <a:endParaRPr b="1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719" name="Google Shape;2719;p302"/>
          <p:cNvCxnSpPr/>
          <p:nvPr/>
        </p:nvCxnSpPr>
        <p:spPr>
          <a:xfrm>
            <a:off x="2160693" y="4128111"/>
            <a:ext cx="304800" cy="16967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20" name="Google Shape;2720;p302"/>
          <p:cNvCxnSpPr>
            <a:endCxn id="2716" idx="1"/>
          </p:cNvCxnSpPr>
          <p:nvPr/>
        </p:nvCxnSpPr>
        <p:spPr>
          <a:xfrm flipH="1" rot="10800000">
            <a:off x="3942193" y="3969616"/>
            <a:ext cx="132900" cy="11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721" name="Google Shape;2721;p302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儲存空間管理(1/3)</a:t>
            </a:r>
            <a:endParaRPr b="1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303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儲存空間管理(2/3)</a:t>
            </a:r>
            <a:endParaRPr b="1"/>
          </a:p>
        </p:txBody>
      </p:sp>
      <p:sp>
        <p:nvSpPr>
          <p:cNvPr id="2728" name="Google Shape;2728;p303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可使用 Linux 指令查詢磁碟上的儲存空間使用狀況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指令: df –hl 可看到系統上儲存空間的使用狀況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9" name="Google Shape;2729;p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3100" y="1206200"/>
            <a:ext cx="5918603" cy="37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303"/>
          <p:cNvSpPr/>
          <p:nvPr/>
        </p:nvSpPr>
        <p:spPr>
          <a:xfrm>
            <a:off x="3276602" y="3393440"/>
            <a:ext cx="2709334" cy="18965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33" name="Google Shape;2733;p303"/>
          <p:cNvSpPr txBox="1"/>
          <p:nvPr/>
        </p:nvSpPr>
        <p:spPr>
          <a:xfrm>
            <a:off x="6097116" y="3488268"/>
            <a:ext cx="29429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找出 tpes_projects 使用的磁碟，可看出目前總空間、已用空間、剩餘空間、使用率等資訊</a:t>
            </a:r>
            <a:endParaRPr/>
          </a:p>
        </p:txBody>
      </p:sp>
      <p:cxnSp>
        <p:nvCxnSpPr>
          <p:cNvPr id="2734" name="Google Shape;2734;p303"/>
          <p:cNvCxnSpPr>
            <a:endCxn id="2733" idx="1"/>
          </p:cNvCxnSpPr>
          <p:nvPr/>
        </p:nvCxnSpPr>
        <p:spPr>
          <a:xfrm>
            <a:off x="5825916" y="3594534"/>
            <a:ext cx="271200" cy="216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04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儲存空間管理(3/3)</a:t>
            </a:r>
            <a:endParaRPr b="1"/>
          </a:p>
        </p:txBody>
      </p:sp>
      <p:sp>
        <p:nvSpPr>
          <p:cNvPr id="2741" name="Google Shape;2741;p304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可使用 Linux 指令查詢各目錄分別占用的空間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指令: du –h|sort –nr 可列出目前各目錄所占用的儲存空間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指令: du –h|sort –nr |head 列出占用儲存空間前十多的目錄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找出需清理的檔案或目錄後可再使用 ftp 連進 server 做清理的動作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建議定期每半年執行一次清除過期 Log (如半年以前的系統 Log)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2" name="Google Shape;2742;p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568" y="1625601"/>
            <a:ext cx="7937233" cy="1656466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p304"/>
          <p:cNvSpPr/>
          <p:nvPr/>
        </p:nvSpPr>
        <p:spPr>
          <a:xfrm>
            <a:off x="596892" y="1901998"/>
            <a:ext cx="1354667" cy="18965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46" name="Google Shape;2746;p304"/>
          <p:cNvSpPr txBox="1"/>
          <p:nvPr/>
        </p:nvSpPr>
        <p:spPr>
          <a:xfrm>
            <a:off x="4898236" y="1765993"/>
            <a:ext cx="29429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承前頁，可看出在此專案使用的 9G 中，有  0.9G 是 log</a:t>
            </a:r>
            <a:endParaRPr b="1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747" name="Google Shape;2747;p304"/>
          <p:cNvCxnSpPr>
            <a:endCxn id="2746" idx="1"/>
          </p:cNvCxnSpPr>
          <p:nvPr/>
        </p:nvCxnSpPr>
        <p:spPr>
          <a:xfrm flipH="1" rot="10800000">
            <a:off x="1951636" y="1996826"/>
            <a:ext cx="2946600" cy="26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05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記憶體管理(1/3)</a:t>
            </a:r>
            <a:endParaRPr b="1"/>
          </a:p>
        </p:txBody>
      </p:sp>
      <p:sp>
        <p:nvSpPr>
          <p:cNvPr id="2754" name="Google Shape;2754;p305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可使用 Linux 指令目前記憶體使用狀況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指令: free –m 可察看目前記憶體使用狀況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2755" name="Google Shape;2755;p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63" y="1359430"/>
            <a:ext cx="78390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305"/>
          <p:cNvSpPr/>
          <p:nvPr/>
        </p:nvSpPr>
        <p:spPr>
          <a:xfrm>
            <a:off x="603665" y="1618828"/>
            <a:ext cx="7768176" cy="39285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59" name="Google Shape;2759;p305"/>
          <p:cNvSpPr txBox="1"/>
          <p:nvPr/>
        </p:nvSpPr>
        <p:spPr>
          <a:xfrm>
            <a:off x="4647367" y="1994081"/>
            <a:ext cx="39418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可看出此機器記憶體共 8G，目前可用記憶體為 5G 左右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306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記憶體管理(2/3)</a:t>
            </a:r>
            <a:endParaRPr b="1"/>
          </a:p>
        </p:txBody>
      </p:sp>
      <p:sp>
        <p:nvSpPr>
          <p:cNvPr id="2766" name="Google Shape;2766;p306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可使用 Linux 指令 top 進入記憶體觀察者模式</a:t>
            </a:r>
            <a:endParaRPr b="1"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可監測各 process 所占用的 CPU 及記憶體等等資訊</a:t>
            </a:r>
            <a:endParaRPr b="1" sz="1400"/>
          </a:p>
        </p:txBody>
      </p:sp>
      <p:pic>
        <p:nvPicPr>
          <p:cNvPr id="2767" name="Google Shape;2767;p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9" name="Google Shape;2769;p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5893" y="1279462"/>
            <a:ext cx="4658329" cy="36337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Google Shape;2770;p306"/>
          <p:cNvSpPr/>
          <p:nvPr/>
        </p:nvSpPr>
        <p:spPr>
          <a:xfrm>
            <a:off x="1802848" y="1847812"/>
            <a:ext cx="3331340" cy="17741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71" name="Google Shape;2771;p306"/>
          <p:cNvSpPr txBox="1"/>
          <p:nvPr/>
        </p:nvSpPr>
        <p:spPr>
          <a:xfrm>
            <a:off x="5213222" y="1791247"/>
            <a:ext cx="12666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這一條是 TPES 系統，目前占用約 25% 記憶體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307"/>
          <p:cNvSpPr txBox="1"/>
          <p:nvPr>
            <p:ph type="title"/>
          </p:nvPr>
        </p:nvSpPr>
        <p:spPr>
          <a:xfrm>
            <a:off x="1951559" y="158846"/>
            <a:ext cx="57692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記憶體管理(3/3)</a:t>
            </a:r>
            <a:endParaRPr b="1"/>
          </a:p>
        </p:txBody>
      </p:sp>
      <p:sp>
        <p:nvSpPr>
          <p:cNvPr id="2778" name="Google Shape;2778;p307"/>
          <p:cNvSpPr txBox="1"/>
          <p:nvPr>
            <p:ph idx="1" type="body"/>
          </p:nvPr>
        </p:nvSpPr>
        <p:spPr>
          <a:xfrm>
            <a:off x="457200" y="708961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若有找到異常占用過多記憶體的程序</a:t>
            </a:r>
            <a:endParaRPr b="1" sz="2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若此程序為 TPES 系統，可依序下以下指令重啟 server</a:t>
            </a:r>
            <a:endParaRPr/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cd apache-tomcat-8.5.72/</a:t>
            </a:r>
            <a:endParaRPr/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./r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若為其他程序，請連絡相關人員確認該程序為何</a:t>
            </a:r>
            <a:endParaRPr b="1" sz="2400"/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若確認可強制中止該程序，可使用以下指令</a:t>
            </a:r>
            <a:endParaRPr b="1" sz="2400"/>
          </a:p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kill -9 &lt;程序 pid&gt; </a:t>
            </a:r>
            <a:endParaRPr/>
          </a:p>
        </p:txBody>
      </p:sp>
      <p:pic>
        <p:nvPicPr>
          <p:cNvPr id="2779" name="Google Shape;2779;p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7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206"/>
          <p:cNvSpPr txBox="1"/>
          <p:nvPr/>
        </p:nvSpPr>
        <p:spPr>
          <a:xfrm>
            <a:off x="782336" y="1919500"/>
            <a:ext cx="7824951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前台設備管理介紹及障礙處理(PMC)</a:t>
            </a:r>
            <a:endParaRPr/>
          </a:p>
        </p:txBody>
      </p:sp>
      <p:pic>
        <p:nvPicPr>
          <p:cNvPr id="2786" name="Google Shape;2786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207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PMC軟體架構說明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93" name="Google Shape;2793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219" y="3609931"/>
            <a:ext cx="998724" cy="1014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4" name="Google Shape;2794;p207"/>
          <p:cNvCxnSpPr>
            <a:stCxn id="2795" idx="2"/>
            <a:endCxn id="2793" idx="0"/>
          </p:cNvCxnSpPr>
          <p:nvPr/>
        </p:nvCxnSpPr>
        <p:spPr>
          <a:xfrm>
            <a:off x="4432239" y="2464253"/>
            <a:ext cx="11400" cy="1145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2796" name="Google Shape;2796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5368" y="1319248"/>
            <a:ext cx="1692722" cy="34338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Google Shape;2797;p207"/>
          <p:cNvSpPr txBox="1"/>
          <p:nvPr/>
        </p:nvSpPr>
        <p:spPr>
          <a:xfrm>
            <a:off x="4399677" y="2861457"/>
            <a:ext cx="17563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WebSocket Secure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8" name="Google Shape;2798;p207"/>
          <p:cNvCxnSpPr>
            <a:stCxn id="2795" idx="1"/>
          </p:cNvCxnSpPr>
          <p:nvPr/>
        </p:nvCxnSpPr>
        <p:spPr>
          <a:xfrm rot="10800000">
            <a:off x="2797437" y="1891752"/>
            <a:ext cx="10623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2799" name="Google Shape;2799;p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908" y="1827655"/>
            <a:ext cx="1531257" cy="108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53" y="3316562"/>
            <a:ext cx="1515517" cy="7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Google Shape;2801;p207"/>
          <p:cNvSpPr/>
          <p:nvPr/>
        </p:nvSpPr>
        <p:spPr>
          <a:xfrm>
            <a:off x="407405" y="1319249"/>
            <a:ext cx="2281467" cy="3433819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2" name="Google Shape;2802;p207"/>
          <p:cNvSpPr txBox="1"/>
          <p:nvPr/>
        </p:nvSpPr>
        <p:spPr>
          <a:xfrm>
            <a:off x="624689" y="1411590"/>
            <a:ext cx="128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手寫板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3" name="Google Shape;2803;p207"/>
          <p:cNvSpPr txBox="1"/>
          <p:nvPr/>
        </p:nvSpPr>
        <p:spPr>
          <a:xfrm>
            <a:off x="577079" y="2958668"/>
            <a:ext cx="128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拍攝器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4" name="Google Shape;2804;p207"/>
          <p:cNvCxnSpPr/>
          <p:nvPr/>
        </p:nvCxnSpPr>
        <p:spPr>
          <a:xfrm flipH="1">
            <a:off x="4843605" y="1891752"/>
            <a:ext cx="1362957" cy="3261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805" name="Google Shape;2805;p207"/>
          <p:cNvSpPr txBox="1"/>
          <p:nvPr/>
        </p:nvSpPr>
        <p:spPr>
          <a:xfrm>
            <a:off x="5221030" y="1522966"/>
            <a:ext cx="7692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6" name="Google Shape;2806;p2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7761" y="3400624"/>
            <a:ext cx="590876" cy="583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7" name="Google Shape;2807;p207"/>
          <p:cNvGrpSpPr/>
          <p:nvPr/>
        </p:nvGrpSpPr>
        <p:grpSpPr>
          <a:xfrm>
            <a:off x="3859737" y="898335"/>
            <a:ext cx="1282816" cy="1565918"/>
            <a:chOff x="3859737" y="898335"/>
            <a:chExt cx="1282816" cy="1565918"/>
          </a:xfrm>
        </p:grpSpPr>
        <p:pic>
          <p:nvPicPr>
            <p:cNvPr id="2795" name="Google Shape;2795;p20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59737" y="1319250"/>
              <a:ext cx="1145003" cy="1145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8" name="Google Shape;2808;p207"/>
            <p:cNvSpPr txBox="1"/>
            <p:nvPr/>
          </p:nvSpPr>
          <p:spPr>
            <a:xfrm>
              <a:off x="3975805" y="898335"/>
              <a:ext cx="116674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TPES-PMC主程式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9" name="Google Shape;2809;p207"/>
          <p:cNvSpPr txBox="1"/>
          <p:nvPr/>
        </p:nvSpPr>
        <p:spPr>
          <a:xfrm>
            <a:off x="548398" y="4314709"/>
            <a:ext cx="2036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安裝於櫃台PC設備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0" name="Google Shape;2810;p207"/>
          <p:cNvSpPr txBox="1"/>
          <p:nvPr/>
        </p:nvSpPr>
        <p:spPr>
          <a:xfrm>
            <a:off x="3792473" y="4526535"/>
            <a:ext cx="17563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TPES 網頁畫面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1" name="Google Shape;2811;p2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2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208"/>
          <p:cNvSpPr txBox="1"/>
          <p:nvPr/>
        </p:nvSpPr>
        <p:spPr>
          <a:xfrm>
            <a:off x="2570328" y="2036761"/>
            <a:ext cx="400334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PMC 前台</a:t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18" name="Google Shape;2818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4" name="Google Shape;2824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p20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介紹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27" name="Google Shape;2827;p209"/>
          <p:cNvSpPr txBox="1"/>
          <p:nvPr/>
        </p:nvSpPr>
        <p:spPr>
          <a:xfrm>
            <a:off x="580827" y="1432948"/>
            <a:ext cx="9100967" cy="3570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PMC：</a:t>
            </a:r>
            <a:r>
              <a:rPr b="0" i="0" lang="en-US" sz="2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eripheral </a:t>
            </a:r>
            <a:r>
              <a:rPr b="0" i="0" lang="en-US" sz="2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anager </a:t>
            </a:r>
            <a:r>
              <a:rPr b="0" i="0" lang="en-US" sz="2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功能：PC 端視窗控制及設備介接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目前控制項目：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手寫板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拍攝器/拍攝頁面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多媒體視窗常駐於第二螢幕(手寫板) (情境：開機)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問卷視窗移動至第二螢幕(手寫板) (情境：填寫問卷)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切換延伸螢幕/同步螢幕(情境：合約說明, 客戶簽名)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4"/>
          <p:cNvSpPr txBox="1"/>
          <p:nvPr/>
        </p:nvSpPr>
        <p:spPr>
          <a:xfrm>
            <a:off x="158966" y="849516"/>
            <a:ext cx="4321791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前後端分離說明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4"/>
          <p:cNvSpPr txBox="1"/>
          <p:nvPr/>
        </p:nvSpPr>
        <p:spPr>
          <a:xfrm>
            <a:off x="716062" y="1710530"/>
            <a:ext cx="2666054" cy="108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前後端說明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前後端分離說明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前後端分離優點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2" name="Google Shape;2832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210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安裝及測試頁面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5" name="Google Shape;2835;p210"/>
          <p:cNvSpPr txBox="1"/>
          <p:nvPr/>
        </p:nvSpPr>
        <p:spPr>
          <a:xfrm>
            <a:off x="342578" y="1214852"/>
            <a:ext cx="765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安裝及測試頁面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https://10.209.101.45//tpes-pmc/WebScan/PmcControllerTestPage.html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6" name="Google Shape;2836;p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174" y="1738072"/>
            <a:ext cx="4672668" cy="325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7" name="Google Shape;2837;p210"/>
          <p:cNvSpPr txBox="1"/>
          <p:nvPr/>
        </p:nvSpPr>
        <p:spPr>
          <a:xfrm>
            <a:off x="5849624" y="2906202"/>
            <a:ext cx="2595637" cy="92333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提供安裝軟體下載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安裝手冊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測試設備及視窗控制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2" name="Google Shape;2842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2844;p211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選單功能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5" name="Google Shape;2845;p211"/>
          <p:cNvSpPr txBox="1"/>
          <p:nvPr/>
        </p:nvSpPr>
        <p:spPr>
          <a:xfrm>
            <a:off x="186332" y="1648478"/>
            <a:ext cx="46289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開啟PMC選單功能：於系統圖示按右鍵🡪開啟PMC選單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6" name="Google Shape;2846;p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507" y="2264031"/>
            <a:ext cx="3773428" cy="2653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47" name="Google Shape;2847;p211"/>
          <p:cNvSpPr txBox="1"/>
          <p:nvPr/>
        </p:nvSpPr>
        <p:spPr>
          <a:xfrm>
            <a:off x="4736816" y="2641070"/>
            <a:ext cx="33891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選單功能說明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Restart PMC：重新啟動PMC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Restart Media：重新啟動多媒體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Media：關閉多媒體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Info：目前版本資訊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Exit：關閉PMC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211"/>
          <p:cNvSpPr txBox="1"/>
          <p:nvPr/>
        </p:nvSpPr>
        <p:spPr>
          <a:xfrm>
            <a:off x="186333" y="1279146"/>
            <a:ext cx="36963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 啟動完成後，系統提示已啟動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9" name="Google Shape;2849;p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9552" y="1113384"/>
            <a:ext cx="33909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4" name="Google Shape;2854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p212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問題排除#1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7" name="Google Shape;2857;p212"/>
          <p:cNvSpPr txBox="1"/>
          <p:nvPr/>
        </p:nvSpPr>
        <p:spPr>
          <a:xfrm>
            <a:off x="373924" y="1379995"/>
            <a:ext cx="3438951" cy="95410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 版本未更新：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檢查網路連線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確認 IP 已註冊於PMC後台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重新啟動PMC/重新啟動電腦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8" name="Google Shape;2858;p212"/>
          <p:cNvSpPr txBox="1"/>
          <p:nvPr/>
        </p:nvSpPr>
        <p:spPr>
          <a:xfrm>
            <a:off x="373923" y="2425625"/>
            <a:ext cx="3438951" cy="116955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 開機未啟動：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參考PMC安裝手冊：設定開機自動啟動PMC 章節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(右下圖)檢視Windows-工作排程器查詢無法啟動原因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9" name="Google Shape;2859;p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4438" y="313531"/>
            <a:ext cx="4962812" cy="92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212"/>
          <p:cNvSpPr txBox="1"/>
          <p:nvPr/>
        </p:nvSpPr>
        <p:spPr>
          <a:xfrm>
            <a:off x="373925" y="3686699"/>
            <a:ext cx="4068680" cy="13849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PMC 無法啟動：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參考PMC安裝手冊：重新安裝PMC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(右上圖) PMC使用的port被佔用：指令找出佔用的程式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-aon | findstr 2330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tasklist /fi "pid eq 19696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1" name="Google Shape;2861;p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4439" y="1389203"/>
            <a:ext cx="4962812" cy="75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5517" y="2392448"/>
            <a:ext cx="3597215" cy="268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" name="Google Shape;2867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p213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問題排除#2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0" name="Google Shape;2870;p213"/>
          <p:cNvSpPr txBox="1"/>
          <p:nvPr/>
        </p:nvSpPr>
        <p:spPr>
          <a:xfrm>
            <a:off x="442385" y="1740721"/>
            <a:ext cx="3438951" cy="5847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多媒體視窗未在手寫板上播放：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重新啟動PMC/重新啟動電腦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Google Shape;2871;p213"/>
          <p:cNvSpPr txBox="1"/>
          <p:nvPr/>
        </p:nvSpPr>
        <p:spPr>
          <a:xfrm>
            <a:off x="442384" y="2660752"/>
            <a:ext cx="3438951" cy="55399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手動啟動 PMC (PC不重開機下)：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執行 C:\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TPES-PMC\StartTPES-PMC.lnk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2" name="Google Shape;2872;p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073" y="2494633"/>
            <a:ext cx="4982426" cy="179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p213"/>
          <p:cNvSpPr txBox="1"/>
          <p:nvPr/>
        </p:nvSpPr>
        <p:spPr>
          <a:xfrm>
            <a:off x="442384" y="3550006"/>
            <a:ext cx="3438951" cy="73866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以上排除方式仍無法解決(右圖)：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提供記錄檔：將C:\TPES-PMC\logs目錄壓縮後寄給管理人員協助判讀問題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8" name="Google Shape;2878;p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Google Shape;2880;p308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問題排除-多媒體播放#3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1" name="Google Shape;2881;p308"/>
          <p:cNvSpPr txBox="1"/>
          <p:nvPr/>
        </p:nvSpPr>
        <p:spPr>
          <a:xfrm>
            <a:off x="442384" y="1339828"/>
            <a:ext cx="3438951" cy="107717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多媒體視窗播放為空白畫面：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檢查C:\TPES-PMC\media\media 下是否有媒體檔案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重新啟動PMC/重新啟動電腦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2" name="Google Shape;2882;p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384" y="3696723"/>
            <a:ext cx="2901984" cy="11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308"/>
          <p:cNvSpPr txBox="1"/>
          <p:nvPr/>
        </p:nvSpPr>
        <p:spPr>
          <a:xfrm>
            <a:off x="442383" y="2847976"/>
            <a:ext cx="3438951" cy="73866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以上排除方式仍無法解決(右圖)：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提供記錄檔：將C:\TPES-PMC\logs目錄壓縮後寄給管理人員協助判讀問題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4" name="Google Shape;2884;p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4293" y="2168184"/>
            <a:ext cx="2672645" cy="113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6233" y="328119"/>
            <a:ext cx="2593833" cy="163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6" name="Google Shape;2886;p308"/>
          <p:cNvCxnSpPr>
            <a:stCxn id="2881" idx="3"/>
          </p:cNvCxnSpPr>
          <p:nvPr/>
        </p:nvCxnSpPr>
        <p:spPr>
          <a:xfrm>
            <a:off x="3881335" y="1878417"/>
            <a:ext cx="1719900" cy="8595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87" name="Google Shape;2887;p308"/>
          <p:cNvCxnSpPr>
            <a:stCxn id="2881" idx="3"/>
            <a:endCxn id="2885" idx="1"/>
          </p:cNvCxnSpPr>
          <p:nvPr/>
        </p:nvCxnSpPr>
        <p:spPr>
          <a:xfrm flipH="1" rot="10800000">
            <a:off x="3881335" y="1144317"/>
            <a:ext cx="1714800" cy="7341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Google Shape;2892;p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94" name="Google Shape;2894;p309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問題排除-多媒體播放#4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95" name="Google Shape;2895;p309"/>
          <p:cNvSpPr txBox="1"/>
          <p:nvPr/>
        </p:nvSpPr>
        <p:spPr>
          <a:xfrm>
            <a:off x="442384" y="1339828"/>
            <a:ext cx="3438951" cy="25545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多媒體視窗播放為空白畫面若前項排除方式仍無法解決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開啟C:\TPES-PMC\media\tpes-media-debug.html 網頁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按F12點選下方控制台查看有無錯誤訊息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於F12重新載入網頁後於網路內容中過濾/tpesapi網址之內容查看其網路回應內容並截圖給管理人員協助判讀問題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6" name="Google Shape;2896;p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127079"/>
            <a:ext cx="4368605" cy="188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3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0307" y="3237992"/>
            <a:ext cx="4490298" cy="159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214"/>
          <p:cNvSpPr txBox="1"/>
          <p:nvPr/>
        </p:nvSpPr>
        <p:spPr>
          <a:xfrm>
            <a:off x="2570328" y="2036761"/>
            <a:ext cx="4003343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PMC 後台管理</a:t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03" name="Google Shape;2903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9" name="Google Shape;2909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Google Shape;2911;p215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版本上傳 pmcVersionUpload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12" name="Google Shape;2912;p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81" y="1965581"/>
            <a:ext cx="4180126" cy="1960467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215"/>
          <p:cNvSpPr txBox="1"/>
          <p:nvPr/>
        </p:nvSpPr>
        <p:spPr>
          <a:xfrm>
            <a:off x="2118511" y="1319250"/>
            <a:ext cx="57580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上傳檔案類型：ZIP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檔案目錄結構：同PMC安裝目錄結構(C:\TPES-PMC)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4" name="Google Shape;2914;p2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8625" y="2054093"/>
            <a:ext cx="4011787" cy="97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2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8626" y="3338549"/>
            <a:ext cx="3133280" cy="17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6" name="Google Shape;2916;p215"/>
          <p:cNvCxnSpPr/>
          <p:nvPr/>
        </p:nvCxnSpPr>
        <p:spPr>
          <a:xfrm flipH="1" rot="10800000">
            <a:off x="3389152" y="2611912"/>
            <a:ext cx="1451296" cy="9773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917" name="Google Shape;2917;p215"/>
          <p:cNvCxnSpPr/>
          <p:nvPr/>
        </p:nvCxnSpPr>
        <p:spPr>
          <a:xfrm flipH="1">
            <a:off x="5233976" y="2977268"/>
            <a:ext cx="17034" cy="42683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918" name="Google Shape;2918;p215"/>
          <p:cNvSpPr txBox="1"/>
          <p:nvPr/>
        </p:nvSpPr>
        <p:spPr>
          <a:xfrm>
            <a:off x="186333" y="4193062"/>
            <a:ext cx="4570225" cy="6463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上傳後，Client 重開機或重新啟動PMC生效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務必驗證後再上傳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3" name="Google Shape;2923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p216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 設備所在區處設定 pmcComputerMaintain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26" name="Google Shape;2926;p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826" y="1924367"/>
            <a:ext cx="5865735" cy="203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216"/>
          <p:cNvSpPr txBox="1"/>
          <p:nvPr/>
        </p:nvSpPr>
        <p:spPr>
          <a:xfrm>
            <a:off x="2118511" y="1319250"/>
            <a:ext cx="5758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向 PMC 後台註冊 PC 所屬區處及電腦 IP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216"/>
          <p:cNvSpPr txBox="1"/>
          <p:nvPr/>
        </p:nvSpPr>
        <p:spPr>
          <a:xfrm>
            <a:off x="4580389" y="4102249"/>
            <a:ext cx="4260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開啟畫面時，系統預設帶出PC的IP，若要設定其他IP，可直接修改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9" name="Google Shape;2929;p216"/>
          <p:cNvCxnSpPr/>
          <p:nvPr/>
        </p:nvCxnSpPr>
        <p:spPr>
          <a:xfrm>
            <a:off x="4580389" y="3305262"/>
            <a:ext cx="293615" cy="738232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17"/>
          <p:cNvSpPr txBox="1"/>
          <p:nvPr/>
        </p:nvSpPr>
        <p:spPr>
          <a:xfrm>
            <a:off x="186333" y="714133"/>
            <a:ext cx="910096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PMC版本查詢 pmcComputerList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35" name="Google Shape;293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537" y="1688582"/>
            <a:ext cx="5967996" cy="30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217"/>
          <p:cNvSpPr txBox="1"/>
          <p:nvPr/>
        </p:nvSpPr>
        <p:spPr>
          <a:xfrm>
            <a:off x="2118511" y="1319250"/>
            <a:ext cx="5758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查詢PC目前PMC版本狀況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p217"/>
          <p:cNvSpPr/>
          <p:nvPr/>
        </p:nvSpPr>
        <p:spPr>
          <a:xfrm>
            <a:off x="3632433" y="3531765"/>
            <a:ext cx="1593908" cy="99829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938" name="Google Shape;2938;p217"/>
          <p:cNvCxnSpPr>
            <a:endCxn id="2939" idx="1"/>
          </p:cNvCxnSpPr>
          <p:nvPr/>
        </p:nvCxnSpPr>
        <p:spPr>
          <a:xfrm flipH="1" rot="10800000">
            <a:off x="5226343" y="3070100"/>
            <a:ext cx="1714800" cy="553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2939" name="Google Shape;2939;p217"/>
          <p:cNvSpPr txBox="1"/>
          <p:nvPr/>
        </p:nvSpPr>
        <p:spPr>
          <a:xfrm>
            <a:off x="6941143" y="2608435"/>
            <a:ext cx="18707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檢視特定櫃台PMC版本是否已更新至最新版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0" name="Google Shape;2940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/>
          <p:nvPr/>
        </p:nvSpPr>
        <p:spPr>
          <a:xfrm>
            <a:off x="186328" y="714133"/>
            <a:ext cx="2727469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 txBox="1"/>
          <p:nvPr/>
        </p:nvSpPr>
        <p:spPr>
          <a:xfrm>
            <a:off x="3446060" y="1480681"/>
            <a:ext cx="5015552" cy="3487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b="0" i="0" sz="24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泛指「將資料呈現給使用者、搜集使用者資料的部分」，前端怎麼做，會直接影響使用者體驗。可分為網頁、Android、iOS等等。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25" name="Google Shape;625;p25"/>
          <p:cNvGrpSpPr/>
          <p:nvPr/>
        </p:nvGrpSpPr>
        <p:grpSpPr>
          <a:xfrm>
            <a:off x="682388" y="1773968"/>
            <a:ext cx="2162735" cy="1395673"/>
            <a:chOff x="3091653" y="3012553"/>
            <a:chExt cx="2162735" cy="1395673"/>
          </a:xfrm>
        </p:grpSpPr>
        <p:sp>
          <p:nvSpPr>
            <p:cNvPr id="626" name="Google Shape;626;p25"/>
            <p:cNvSpPr/>
            <p:nvPr/>
          </p:nvSpPr>
          <p:spPr>
            <a:xfrm>
              <a:off x="3298957" y="3543246"/>
              <a:ext cx="1763128" cy="663586"/>
            </a:xfrm>
            <a:prstGeom prst="roundRect">
              <a:avLst>
                <a:gd fmla="val 16667" name="adj"/>
              </a:avLst>
            </a:prstGeom>
            <a:solidFill>
              <a:srgbClr val="DAE5F1"/>
            </a:solidFill>
            <a:ln cap="flat" cmpd="sng" w="28575">
              <a:solidFill>
                <a:srgbClr val="C5D8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17365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前端</a:t>
              </a:r>
              <a:endParaRPr b="1" i="0" sz="1400" u="none" cap="none" strike="noStrike">
                <a:solidFill>
                  <a:srgbClr val="17365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網頁、Android、iOS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5"/>
            <p:cNvSpPr txBox="1"/>
            <p:nvPr/>
          </p:nvSpPr>
          <p:spPr>
            <a:xfrm>
              <a:off x="3262235" y="3012553"/>
              <a:ext cx="18202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用戶設備</a:t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28" name="Google Shape;628;p25"/>
            <p:cNvCxnSpPr/>
            <p:nvPr/>
          </p:nvCxnSpPr>
          <p:spPr>
            <a:xfrm>
              <a:off x="3123507" y="3357169"/>
              <a:ext cx="2130881" cy="0"/>
            </a:xfrm>
            <a:prstGeom prst="straightConnector1">
              <a:avLst/>
            </a:prstGeom>
            <a:noFill/>
            <a:ln cap="flat" cmpd="sng" w="12700">
              <a:solidFill>
                <a:srgbClr val="A5A5A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29" name="Google Shape;629;p25"/>
            <p:cNvCxnSpPr/>
            <p:nvPr/>
          </p:nvCxnSpPr>
          <p:spPr>
            <a:xfrm>
              <a:off x="3091653" y="4408226"/>
              <a:ext cx="2162735" cy="0"/>
            </a:xfrm>
            <a:prstGeom prst="straightConnector1">
              <a:avLst/>
            </a:prstGeom>
            <a:noFill/>
            <a:ln cap="flat" cmpd="sng" w="12700">
              <a:solidFill>
                <a:srgbClr val="A5A5A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pic>
        <p:nvPicPr>
          <p:cNvPr id="630" name="Google Shape;6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6"/>
          <p:cNvSpPr txBox="1"/>
          <p:nvPr/>
        </p:nvSpPr>
        <p:spPr>
          <a:xfrm>
            <a:off x="186328" y="714133"/>
            <a:ext cx="2727469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6"/>
          <p:cNvSpPr txBox="1"/>
          <p:nvPr/>
        </p:nvSpPr>
        <p:spPr>
          <a:xfrm>
            <a:off x="3459707" y="1480681"/>
            <a:ext cx="5001904" cy="3487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 b="0" i="0" sz="24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泛指「儲存、處理資料 和 實作服務功能的部分」，後端所提供的服務，通常不會直接跟使用者接觸到，後端最主要的功用，就是保障資料、服務正確且穩定。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26"/>
          <p:cNvGrpSpPr/>
          <p:nvPr/>
        </p:nvGrpSpPr>
        <p:grpSpPr>
          <a:xfrm>
            <a:off x="682388" y="1773968"/>
            <a:ext cx="2162735" cy="1395673"/>
            <a:chOff x="3091653" y="3012553"/>
            <a:chExt cx="2162735" cy="1395673"/>
          </a:xfrm>
        </p:grpSpPr>
        <p:sp>
          <p:nvSpPr>
            <p:cNvPr id="639" name="Google Shape;639;p26"/>
            <p:cNvSpPr/>
            <p:nvPr/>
          </p:nvSpPr>
          <p:spPr>
            <a:xfrm>
              <a:off x="3298957" y="3543246"/>
              <a:ext cx="1763128" cy="663586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8575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F243E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後端</a:t>
              </a:r>
              <a:endParaRPr b="1" i="0" sz="14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Java、DB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6"/>
            <p:cNvSpPr txBox="1"/>
            <p:nvPr/>
          </p:nvSpPr>
          <p:spPr>
            <a:xfrm>
              <a:off x="3262235" y="3012553"/>
              <a:ext cx="18202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1" name="Google Shape;641;p26"/>
            <p:cNvCxnSpPr/>
            <p:nvPr/>
          </p:nvCxnSpPr>
          <p:spPr>
            <a:xfrm>
              <a:off x="3123507" y="3357169"/>
              <a:ext cx="2130881" cy="0"/>
            </a:xfrm>
            <a:prstGeom prst="straightConnector1">
              <a:avLst/>
            </a:prstGeom>
            <a:noFill/>
            <a:ln cap="flat" cmpd="sng" w="12700">
              <a:solidFill>
                <a:srgbClr val="A5A5A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42" name="Google Shape;642;p26"/>
            <p:cNvCxnSpPr/>
            <p:nvPr/>
          </p:nvCxnSpPr>
          <p:spPr>
            <a:xfrm>
              <a:off x="3091653" y="4408226"/>
              <a:ext cx="2162735" cy="0"/>
            </a:xfrm>
            <a:prstGeom prst="straightConnector1">
              <a:avLst/>
            </a:prstGeom>
            <a:noFill/>
            <a:ln cap="flat" cmpd="sng" w="12700">
              <a:solidFill>
                <a:srgbClr val="A5A5A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pic>
        <p:nvPicPr>
          <p:cNvPr id="643" name="Google Shape;6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/>
          <p:nvPr/>
        </p:nvSpPr>
        <p:spPr>
          <a:xfrm>
            <a:off x="186328" y="714133"/>
            <a:ext cx="2727469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前後端分離說明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7"/>
          <p:cNvSpPr txBox="1"/>
          <p:nvPr/>
        </p:nvSpPr>
        <p:spPr>
          <a:xfrm>
            <a:off x="927074" y="1480681"/>
            <a:ext cx="7534538" cy="30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前後端之間的溝通，統一透過 Web API (TCP port 80 http/ 443 https) 溝通的方式來傳遞資料，只要前端能支援 Web API，那麼業務邏輯就不用重寫。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27"/>
          <p:cNvGrpSpPr/>
          <p:nvPr/>
        </p:nvGrpSpPr>
        <p:grpSpPr>
          <a:xfrm>
            <a:off x="2033716" y="2915231"/>
            <a:ext cx="5338105" cy="1808238"/>
            <a:chOff x="1769657" y="2981331"/>
            <a:chExt cx="5042848" cy="1631612"/>
          </a:xfrm>
        </p:grpSpPr>
        <p:sp>
          <p:nvSpPr>
            <p:cNvPr id="652" name="Google Shape;652;p27"/>
            <p:cNvSpPr/>
            <p:nvPr/>
          </p:nvSpPr>
          <p:spPr>
            <a:xfrm>
              <a:off x="1873552" y="3617324"/>
              <a:ext cx="1719617" cy="812043"/>
            </a:xfrm>
            <a:prstGeom prst="roundRect">
              <a:avLst>
                <a:gd fmla="val 16667" name="adj"/>
              </a:avLst>
            </a:prstGeom>
            <a:solidFill>
              <a:srgbClr val="DAE5F1"/>
            </a:solidFill>
            <a:ln cap="flat" cmpd="sng" w="28575">
              <a:solidFill>
                <a:srgbClr val="C5D8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17365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前端</a:t>
              </a:r>
              <a:endParaRPr b="1" i="0" sz="1800" u="none" cap="none" strike="noStrike">
                <a:solidFill>
                  <a:srgbClr val="17365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網頁、Android、iOS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963016" y="3617324"/>
              <a:ext cx="1719617" cy="812043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8575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17365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後端</a:t>
              </a:r>
              <a:endParaRPr b="1" i="0" sz="1800" u="none" cap="none" strike="noStrike">
                <a:solidFill>
                  <a:srgbClr val="17365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Java、DB</a:t>
              </a:r>
              <a:endPara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54" name="Google Shape;654;p27"/>
            <p:cNvCxnSpPr>
              <a:stCxn id="652" idx="3"/>
              <a:endCxn id="653" idx="1"/>
            </p:cNvCxnSpPr>
            <p:nvPr/>
          </p:nvCxnSpPr>
          <p:spPr>
            <a:xfrm>
              <a:off x="3593169" y="4023346"/>
              <a:ext cx="1369800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55" name="Google Shape;655;p27"/>
            <p:cNvCxnSpPr/>
            <p:nvPr/>
          </p:nvCxnSpPr>
          <p:spPr>
            <a:xfrm>
              <a:off x="4327196" y="3002456"/>
              <a:ext cx="0" cy="161048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656" name="Google Shape;656;p27"/>
            <p:cNvSpPr txBox="1"/>
            <p:nvPr/>
          </p:nvSpPr>
          <p:spPr>
            <a:xfrm>
              <a:off x="3816256" y="3746346"/>
              <a:ext cx="11737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HTTP請求</a:t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7"/>
            <p:cNvSpPr txBox="1"/>
            <p:nvPr/>
          </p:nvSpPr>
          <p:spPr>
            <a:xfrm>
              <a:off x="1850980" y="2981331"/>
              <a:ext cx="17196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用戶設備</a:t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8" name="Google Shape;658;p27"/>
            <p:cNvSpPr txBox="1"/>
            <p:nvPr/>
          </p:nvSpPr>
          <p:spPr>
            <a:xfrm>
              <a:off x="4829176" y="3002804"/>
              <a:ext cx="17196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9" name="Google Shape;659;p27"/>
            <p:cNvCxnSpPr/>
            <p:nvPr/>
          </p:nvCxnSpPr>
          <p:spPr>
            <a:xfrm>
              <a:off x="1769657" y="3380101"/>
              <a:ext cx="5042848" cy="0"/>
            </a:xfrm>
            <a:prstGeom prst="straightConnector1">
              <a:avLst/>
            </a:prstGeom>
            <a:noFill/>
            <a:ln cap="flat" cmpd="sng" w="12700">
              <a:solidFill>
                <a:srgbClr val="A5A5A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pic>
        <p:nvPicPr>
          <p:cNvPr id="660" name="Google Shape;6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/>
          <p:nvPr/>
        </p:nvSpPr>
        <p:spPr>
          <a:xfrm>
            <a:off x="186328" y="714133"/>
            <a:ext cx="3184669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前後端分離優點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8"/>
          <p:cNvSpPr txBox="1"/>
          <p:nvPr/>
        </p:nvSpPr>
        <p:spPr>
          <a:xfrm>
            <a:off x="927074" y="1542096"/>
            <a:ext cx="7534538" cy="30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前端伺服器負責控制頁面引用、跳轉、路由，異步調用後端的接口；後端/應用伺服器使用tomcat，加快整體響應速度</a:t>
            </a:r>
            <a:endParaRPr b="0" i="0" sz="20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減少後端伺服器的負載壓力</a:t>
            </a:r>
            <a:endParaRPr b="0" i="0" sz="20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增加程式碼的維護性以及易讀性</a:t>
            </a:r>
            <a:endParaRPr b="0" i="0" sz="20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前後端並行開發，提升開發效率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9"/>
          <p:cNvSpPr txBox="1"/>
          <p:nvPr/>
        </p:nvSpPr>
        <p:spPr>
          <a:xfrm>
            <a:off x="-342478" y="856890"/>
            <a:ext cx="4321791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9"/>
          <p:cNvSpPr txBox="1"/>
          <p:nvPr/>
        </p:nvSpPr>
        <p:spPr>
          <a:xfrm>
            <a:off x="214617" y="1717904"/>
            <a:ext cx="4105892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Vue特性說明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6" name="Google Shape;6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"/>
          <p:cNvSpPr txBox="1"/>
          <p:nvPr/>
        </p:nvSpPr>
        <p:spPr>
          <a:xfrm>
            <a:off x="2002516" y="2036761"/>
            <a:ext cx="5386427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系統軟硬體架構說明</a:t>
            </a:r>
            <a:endParaRPr b="1" i="0" sz="4400" u="sng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56" name="Google Shape;3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 txBox="1"/>
          <p:nvPr/>
        </p:nvSpPr>
        <p:spPr>
          <a:xfrm>
            <a:off x="186328" y="714133"/>
            <a:ext cx="2727469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Vue特性說明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p30"/>
          <p:cNvSpPr/>
          <p:nvPr/>
        </p:nvSpPr>
        <p:spPr>
          <a:xfrm>
            <a:off x="2729552" y="1758219"/>
            <a:ext cx="5904646" cy="2229168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Vue (音同View) 是一套以視圖層為基礎發展的 JavaScript 漸進式框架。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目標是透過簡單的API提供開發者實作資料綁定與操作網頁上的元件。主要核心是關注在狀態與畫面的同步層級上，能輕易地與其他JavaScript函式庫、前端開發工具鍊等整合使用，成為一套完整的前端開發框架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84" name="Google Shape;684;p30"/>
          <p:cNvGrpSpPr/>
          <p:nvPr/>
        </p:nvGrpSpPr>
        <p:grpSpPr>
          <a:xfrm>
            <a:off x="723551" y="2008449"/>
            <a:ext cx="1596568" cy="1978938"/>
            <a:chOff x="396005" y="1882538"/>
            <a:chExt cx="1183341" cy="1557552"/>
          </a:xfrm>
        </p:grpSpPr>
        <p:pic>
          <p:nvPicPr>
            <p:cNvPr id="685" name="Google Shape;685;p30"/>
            <p:cNvPicPr preferRelativeResize="0"/>
            <p:nvPr/>
          </p:nvPicPr>
          <p:blipFill rotWithShape="1">
            <a:blip r:embed="rId3">
              <a:alphaModFix/>
            </a:blip>
            <a:srcRect b="0" l="0" r="57183" t="0"/>
            <a:stretch/>
          </p:blipFill>
          <p:spPr>
            <a:xfrm>
              <a:off x="427916" y="1882538"/>
              <a:ext cx="889093" cy="94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30"/>
            <p:cNvPicPr preferRelativeResize="0"/>
            <p:nvPr/>
          </p:nvPicPr>
          <p:blipFill rotWithShape="1">
            <a:blip r:embed="rId4">
              <a:alphaModFix/>
            </a:blip>
            <a:srcRect b="0" l="42901" r="0" t="25339"/>
            <a:stretch/>
          </p:blipFill>
          <p:spPr>
            <a:xfrm>
              <a:off x="396005" y="2736376"/>
              <a:ext cx="1183341" cy="70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7" name="Google Shape;6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 txBox="1"/>
          <p:nvPr/>
        </p:nvSpPr>
        <p:spPr>
          <a:xfrm>
            <a:off x="186327" y="714133"/>
            <a:ext cx="457541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Vue特性說明-MVVM架構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4" name="Google Shape;694;p31"/>
          <p:cNvSpPr txBox="1"/>
          <p:nvPr/>
        </p:nvSpPr>
        <p:spPr>
          <a:xfrm>
            <a:off x="1307815" y="2872845"/>
            <a:ext cx="6528369" cy="141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專責呈現頁面。本身不做邏輯處理，當使用者跟UI有互動時將指令傳給ViewModel處理，透過其獲得所需的資料並顯示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95" name="Google Shape;695;p31"/>
          <p:cNvGrpSpPr/>
          <p:nvPr/>
        </p:nvGrpSpPr>
        <p:grpSpPr>
          <a:xfrm>
            <a:off x="1341938" y="1836680"/>
            <a:ext cx="6135806" cy="817816"/>
            <a:chOff x="1341938" y="1461360"/>
            <a:chExt cx="6135806" cy="817816"/>
          </a:xfrm>
        </p:grpSpPr>
        <p:cxnSp>
          <p:nvCxnSpPr>
            <p:cNvPr id="696" name="Google Shape;696;p31"/>
            <p:cNvCxnSpPr/>
            <p:nvPr/>
          </p:nvCxnSpPr>
          <p:spPr>
            <a:xfrm>
              <a:off x="3034259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97" name="Google Shape;697;p31"/>
            <p:cNvCxnSpPr/>
            <p:nvPr/>
          </p:nvCxnSpPr>
          <p:spPr>
            <a:xfrm>
              <a:off x="5252591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698" name="Google Shape;698;p31"/>
            <p:cNvSpPr/>
            <p:nvPr/>
          </p:nvSpPr>
          <p:spPr>
            <a:xfrm>
              <a:off x="1341938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538CD5"/>
            </a:solidFill>
            <a:ln cap="flat" cmpd="sng" w="28575">
              <a:solidFill>
                <a:srgbClr val="2440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3567092" y="1461360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5792246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E36C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1" name="Google Shape;701;p31"/>
          <p:cNvSpPr txBox="1"/>
          <p:nvPr/>
        </p:nvSpPr>
        <p:spPr>
          <a:xfrm>
            <a:off x="1294167" y="1451369"/>
            <a:ext cx="4575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MVVM是Model-View-ViewModel的簡稱</a:t>
            </a:r>
            <a:endParaRPr b="0" i="0" sz="1800" u="none" cap="none" strike="noStrike">
              <a:solidFill>
                <a:srgbClr val="0F24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2" name="Google Shape;7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/>
        </p:nvSpPr>
        <p:spPr>
          <a:xfrm>
            <a:off x="186327" y="714133"/>
            <a:ext cx="457541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Vue特性說明-MVVM架構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9" name="Google Shape;709;p32"/>
          <p:cNvSpPr txBox="1"/>
          <p:nvPr/>
        </p:nvSpPr>
        <p:spPr>
          <a:xfrm>
            <a:off x="1307815" y="2872845"/>
            <a:ext cx="6528369" cy="141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控制View更新UI和接收使用者動作。接收View的指令並對Model請求資料，將取得的資料保存起來供View使用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32"/>
          <p:cNvGrpSpPr/>
          <p:nvPr/>
        </p:nvGrpSpPr>
        <p:grpSpPr>
          <a:xfrm>
            <a:off x="1341938" y="1836680"/>
            <a:ext cx="6135806" cy="817816"/>
            <a:chOff x="1341938" y="1461360"/>
            <a:chExt cx="6135806" cy="817816"/>
          </a:xfrm>
        </p:grpSpPr>
        <p:cxnSp>
          <p:nvCxnSpPr>
            <p:cNvPr id="711" name="Google Shape;711;p32"/>
            <p:cNvCxnSpPr/>
            <p:nvPr/>
          </p:nvCxnSpPr>
          <p:spPr>
            <a:xfrm>
              <a:off x="3034259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12" name="Google Shape;712;p32"/>
            <p:cNvCxnSpPr/>
            <p:nvPr/>
          </p:nvCxnSpPr>
          <p:spPr>
            <a:xfrm>
              <a:off x="5252591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713" name="Google Shape;713;p32"/>
            <p:cNvSpPr/>
            <p:nvPr/>
          </p:nvSpPr>
          <p:spPr>
            <a:xfrm>
              <a:off x="1341938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3567092" y="1461360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 cap="flat" cmpd="sng" w="28575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792246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E36C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16" name="Google Shape;716;p32"/>
          <p:cNvSpPr txBox="1"/>
          <p:nvPr/>
        </p:nvSpPr>
        <p:spPr>
          <a:xfrm>
            <a:off x="1294167" y="1451369"/>
            <a:ext cx="4575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MVVM是Model-View-ViewModel的簡稱</a:t>
            </a:r>
            <a:endParaRPr b="0" i="0" sz="1800" u="none" cap="none" strike="noStrike">
              <a:solidFill>
                <a:srgbClr val="0F24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7" name="Google Shape;7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186327" y="714133"/>
            <a:ext cx="4575412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Vue特性說明-MVVM架構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1307815" y="2872845"/>
            <a:ext cx="6528369" cy="141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管理資料來源如API和本地資料庫。當ViewModel來請求資料時從正確的來源取得資料並回傳。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" name="Google Shape;725;p33"/>
          <p:cNvGrpSpPr/>
          <p:nvPr/>
        </p:nvGrpSpPr>
        <p:grpSpPr>
          <a:xfrm>
            <a:off x="1341938" y="1836680"/>
            <a:ext cx="6135806" cy="817816"/>
            <a:chOff x="1341938" y="1461360"/>
            <a:chExt cx="6135806" cy="817816"/>
          </a:xfrm>
        </p:grpSpPr>
        <p:cxnSp>
          <p:nvCxnSpPr>
            <p:cNvPr id="726" name="Google Shape;726;p33"/>
            <p:cNvCxnSpPr/>
            <p:nvPr/>
          </p:nvCxnSpPr>
          <p:spPr>
            <a:xfrm>
              <a:off x="3034259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27" name="Google Shape;727;p33"/>
            <p:cNvCxnSpPr/>
            <p:nvPr/>
          </p:nvCxnSpPr>
          <p:spPr>
            <a:xfrm>
              <a:off x="5252591" y="1898152"/>
              <a:ext cx="539655" cy="0"/>
            </a:xfrm>
            <a:prstGeom prst="straightConnector1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728" name="Google Shape;728;p33"/>
            <p:cNvSpPr/>
            <p:nvPr/>
          </p:nvSpPr>
          <p:spPr>
            <a:xfrm>
              <a:off x="1341938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567092" y="1461360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5792246" y="1488722"/>
              <a:ext cx="1685498" cy="790454"/>
            </a:xfrm>
            <a:prstGeom prst="roundRect">
              <a:avLst>
                <a:gd fmla="val 16667" name="adj"/>
              </a:avLst>
            </a:prstGeom>
            <a:solidFill>
              <a:srgbClr val="E36C09"/>
            </a:solidFill>
            <a:ln cap="flat" cmpd="sng" w="28575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</a:t>
              </a:r>
              <a:endParaRPr b="1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31" name="Google Shape;731;p33"/>
          <p:cNvSpPr txBox="1"/>
          <p:nvPr/>
        </p:nvSpPr>
        <p:spPr>
          <a:xfrm>
            <a:off x="1294167" y="1451369"/>
            <a:ext cx="4575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F24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MVVM是Model-View-ViewModel的簡稱</a:t>
            </a:r>
            <a:endParaRPr b="0" i="0" sz="1800" u="none" cap="none" strike="noStrike">
              <a:solidFill>
                <a:srgbClr val="0F24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2" name="Google Shape;7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</a:t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9" name="Google Shape;739;p34"/>
          <p:cNvSpPr/>
          <p:nvPr/>
        </p:nvSpPr>
        <p:spPr>
          <a:xfrm>
            <a:off x="2729552" y="1758219"/>
            <a:ext cx="5904646" cy="2229168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Vuetify是一個基於 Vue 的 UI 框架，提供簡潔、直觀、易於重複使用的元件，使 Vue 的開發者可以輕鬆解決前端的問題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34"/>
          <p:cNvPicPr preferRelativeResize="0"/>
          <p:nvPr/>
        </p:nvPicPr>
        <p:blipFill rotWithShape="1">
          <a:blip r:embed="rId3">
            <a:alphaModFix/>
          </a:blip>
          <a:srcRect b="23918" l="36099" r="43049" t="24408"/>
          <a:stretch/>
        </p:blipFill>
        <p:spPr>
          <a:xfrm>
            <a:off x="772491" y="1758219"/>
            <a:ext cx="1411150" cy="199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</a:t>
            </a:r>
            <a:endParaRPr b="0" i="0" sz="2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8" name="Google Shape;7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87" y="2044920"/>
            <a:ext cx="1674274" cy="16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5"/>
          <p:cNvSpPr/>
          <p:nvPr/>
        </p:nvSpPr>
        <p:spPr>
          <a:xfrm>
            <a:off x="2729549" y="1758219"/>
            <a:ext cx="5904646" cy="2229168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瀏覽器透過不同的網址，向後端伺服器發送請求(Request)，而伺服器接收到瀏覽器的請求後，會依對應的內容給瀏覽器渲染，這樣的機制稱為網路路由(Routing)，管理網站路由的程式通常被稱作Router。而Vue Router 是 Vue.js 官方提供的前端路由管理器。</a:t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50" name="Google Shape;7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</a:t>
            </a:r>
            <a:endParaRPr b="0" i="0" sz="2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57" name="Google Shape;757;p36"/>
          <p:cNvGrpSpPr/>
          <p:nvPr/>
        </p:nvGrpSpPr>
        <p:grpSpPr>
          <a:xfrm>
            <a:off x="381916" y="2000207"/>
            <a:ext cx="2054209" cy="1664217"/>
            <a:chOff x="436509" y="1884200"/>
            <a:chExt cx="1854058" cy="1616450"/>
          </a:xfrm>
        </p:grpSpPr>
        <p:pic>
          <p:nvPicPr>
            <p:cNvPr id="758" name="Google Shape;758;p36"/>
            <p:cNvPicPr preferRelativeResize="0"/>
            <p:nvPr/>
          </p:nvPicPr>
          <p:blipFill rotWithShape="1">
            <a:blip r:embed="rId3">
              <a:alphaModFix/>
            </a:blip>
            <a:srcRect b="0" l="0" r="59278" t="0"/>
            <a:stretch/>
          </p:blipFill>
          <p:spPr>
            <a:xfrm>
              <a:off x="654873" y="1884200"/>
              <a:ext cx="1262637" cy="1227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36"/>
            <p:cNvPicPr preferRelativeResize="0"/>
            <p:nvPr/>
          </p:nvPicPr>
          <p:blipFill rotWithShape="1">
            <a:blip r:embed="rId4">
              <a:alphaModFix/>
            </a:blip>
            <a:srcRect b="24311" l="40205" r="-1" t="34551"/>
            <a:stretch/>
          </p:blipFill>
          <p:spPr>
            <a:xfrm>
              <a:off x="436509" y="2995683"/>
              <a:ext cx="1854058" cy="5049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36"/>
          <p:cNvSpPr/>
          <p:nvPr/>
        </p:nvSpPr>
        <p:spPr>
          <a:xfrm>
            <a:off x="2729549" y="1758219"/>
            <a:ext cx="5904646" cy="2229168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Axios 是一個基於 promise 的 HTTP 庫，可以向後端發送get、post等請求(同Ajax) ，從後端取得資料。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61" name="Google Shape;7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7"/>
          <p:cNvSpPr txBox="1"/>
          <p:nvPr/>
        </p:nvSpPr>
        <p:spPr>
          <a:xfrm>
            <a:off x="186328" y="714133"/>
            <a:ext cx="9073678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Vue前台相關物件簡略說明-表單使用</a:t>
            </a:r>
            <a:endParaRPr b="0" i="0" sz="2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0" name="Google Shape;770;p37"/>
          <p:cNvSpPr txBox="1"/>
          <p:nvPr/>
        </p:nvSpPr>
        <p:spPr>
          <a:xfrm>
            <a:off x="927074" y="1480681"/>
            <a:ext cx="8102626" cy="333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toast-ui/vue-image-editor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000"/>
              <a:buFont typeface="Microsoft JhengHei"/>
              <a:buNone/>
            </a:pPr>
            <a:r>
              <a:rPr b="0" i="0" lang="en-US" sz="20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在開啟表單頁面進行表單編輯時使用，是一個基於 HTML5 畫布的圖片編輯器，內建了豐富的圖片編輯功能，支援Vue 元件使用方式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1" name="Google Shape;77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558" y="2571750"/>
            <a:ext cx="2924713" cy="2501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37"/>
          <p:cNvCxnSpPr/>
          <p:nvPr/>
        </p:nvCxnSpPr>
        <p:spPr>
          <a:xfrm flipH="1" rot="10800000">
            <a:off x="3063921" y="4383667"/>
            <a:ext cx="1944900" cy="327600"/>
          </a:xfrm>
          <a:prstGeom prst="bentConnector3">
            <a:avLst>
              <a:gd fmla="val 66137" name="adj1"/>
            </a:avLst>
          </a:prstGeom>
          <a:noFill/>
          <a:ln cap="flat" cmpd="sng" w="19050">
            <a:solidFill>
              <a:srgbClr val="76923C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773" name="Google Shape;773;p37"/>
          <p:cNvPicPr preferRelativeResize="0"/>
          <p:nvPr/>
        </p:nvPicPr>
        <p:blipFill rotWithShape="1">
          <a:blip r:embed="rId6">
            <a:alphaModFix/>
          </a:blip>
          <a:srcRect b="0" l="0" r="0" t="5077"/>
          <a:stretch/>
        </p:blipFill>
        <p:spPr>
          <a:xfrm>
            <a:off x="5006311" y="3622141"/>
            <a:ext cx="3057098" cy="140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37"/>
          <p:cNvCxnSpPr/>
          <p:nvPr/>
        </p:nvCxnSpPr>
        <p:spPr>
          <a:xfrm>
            <a:off x="3423217" y="2665659"/>
            <a:ext cx="1667400" cy="309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E36C09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775" name="Google Shape;77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7776" y="2749615"/>
            <a:ext cx="3550254" cy="36516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7"/>
          <p:cNvSpPr/>
          <p:nvPr/>
        </p:nvSpPr>
        <p:spPr>
          <a:xfrm>
            <a:off x="1924334" y="2571750"/>
            <a:ext cx="1498883" cy="177865"/>
          </a:xfrm>
          <a:prstGeom prst="rect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1919394" y="4597896"/>
            <a:ext cx="1144528" cy="475561"/>
          </a:xfrm>
          <a:prstGeom prst="rect">
            <a:avLst/>
          </a:prstGeom>
          <a:noFill/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8"/>
          <p:cNvSpPr txBox="1"/>
          <p:nvPr/>
        </p:nvSpPr>
        <p:spPr>
          <a:xfrm>
            <a:off x="186328" y="714133"/>
            <a:ext cx="9073678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Vue前台相關物件簡略說明-表單使用</a:t>
            </a:r>
            <a:endParaRPr b="0" i="0" sz="2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5" name="Google Shape;785;p38"/>
          <p:cNvSpPr txBox="1"/>
          <p:nvPr/>
        </p:nvSpPr>
        <p:spPr>
          <a:xfrm>
            <a:off x="927074" y="1480681"/>
            <a:ext cx="8007376" cy="333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vue-signature-pad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在開啟表單頁面，客戶簽名頁，可實現電子簽名的效果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764" y="2327352"/>
            <a:ext cx="4878001" cy="264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9"/>
          <p:cNvSpPr txBox="1"/>
          <p:nvPr/>
        </p:nvSpPr>
        <p:spPr>
          <a:xfrm>
            <a:off x="365444" y="1126526"/>
            <a:ext cx="4321791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365444" y="2047418"/>
            <a:ext cx="4105892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Java特性說明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後端相關物件簡略說明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3" name="Google Shape;7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/>
          <p:nvPr/>
        </p:nvSpPr>
        <p:spPr>
          <a:xfrm>
            <a:off x="-430969" y="989625"/>
            <a:ext cx="5386427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硬體架構說明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Java特性說明</a:t>
            </a:r>
            <a:endParaRPr b="0" i="0" sz="2800" u="none" cap="none" strike="noStrike">
              <a:solidFill>
                <a:srgbClr val="3F3F3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0" name="Google Shape;8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465" y="1787788"/>
            <a:ext cx="1792597" cy="179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40"/>
          <p:cNvGrpSpPr/>
          <p:nvPr/>
        </p:nvGrpSpPr>
        <p:grpSpPr>
          <a:xfrm>
            <a:off x="2763670" y="1351470"/>
            <a:ext cx="5256639" cy="2902082"/>
            <a:chOff x="2763670" y="1351470"/>
            <a:chExt cx="5256639" cy="2902082"/>
          </a:xfrm>
        </p:grpSpPr>
        <p:sp>
          <p:nvSpPr>
            <p:cNvPr id="802" name="Google Shape;802;p40"/>
            <p:cNvSpPr/>
            <p:nvPr/>
          </p:nvSpPr>
          <p:spPr>
            <a:xfrm>
              <a:off x="2763670" y="1351470"/>
              <a:ext cx="5256639" cy="2902082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8575">
              <a:solidFill>
                <a:srgbClr val="7692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365D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17365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物件導向</a:t>
              </a:r>
              <a:endParaRPr b="1" i="0" sz="1800" u="none" cap="none" strike="noStrike">
                <a:solidFill>
                  <a:srgbClr val="17365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	物件導向設計讓大型軟體工程的計劃和設計變得更容易管理，能增強程式的健康度，減少工程失敗的數量。</a:t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365D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17365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跨平台性</a:t>
              </a:r>
              <a:endParaRPr b="1" i="0" sz="1800" u="none" cap="none" strike="noStrike">
                <a:solidFill>
                  <a:srgbClr val="17365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	這項特性在使用JAVA語言編譯一段程式碼後，能於任何硬體設施中執行這段程式碼，甚至是不需要任何一點更改。</a:t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	</a:t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4658436" y="1387522"/>
              <a:ext cx="1742364" cy="400266"/>
            </a:xfrm>
            <a:prstGeom prst="rect">
              <a:avLst/>
            </a:prstGeom>
            <a:solidFill>
              <a:srgbClr val="EBF1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804" name="Google Shape;8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1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後端相關物件簡略說明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41"/>
          <p:cNvPicPr preferRelativeResize="0"/>
          <p:nvPr/>
        </p:nvPicPr>
        <p:blipFill rotWithShape="1">
          <a:blip r:embed="rId3">
            <a:alphaModFix/>
          </a:blip>
          <a:srcRect b="0" l="31099" r="0" t="0"/>
          <a:stretch/>
        </p:blipFill>
        <p:spPr>
          <a:xfrm>
            <a:off x="773177" y="1822693"/>
            <a:ext cx="2120163" cy="879878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1"/>
          <p:cNvSpPr/>
          <p:nvPr/>
        </p:nvSpPr>
        <p:spPr>
          <a:xfrm>
            <a:off x="3309581" y="1601679"/>
            <a:ext cx="5256639" cy="1321906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繼承了Spring框架原有的優秀特性，通過簡化配置來進一步簡化了Spring應用的整個搭建和開發	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文字 的圖片&#10;&#10;自動產生的描述" id="813" name="Google Shape;8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703" y="3449388"/>
            <a:ext cx="2701113" cy="7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1"/>
          <p:cNvSpPr/>
          <p:nvPr/>
        </p:nvSpPr>
        <p:spPr>
          <a:xfrm>
            <a:off x="3309580" y="3206014"/>
            <a:ext cx="5256639" cy="1321906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Hibernate對JDBC訪問資料庫的程式碼做了封裝，可簡化了資料訪問層繁瑣的重複性程式碼。	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5" name="Google Shape;81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743" y="1466696"/>
            <a:ext cx="2257740" cy="2210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2"/>
          <p:cNvSpPr txBox="1"/>
          <p:nvPr/>
        </p:nvSpPr>
        <p:spPr>
          <a:xfrm>
            <a:off x="186328" y="714133"/>
            <a:ext cx="6610257" cy="60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後端相關物件簡略說明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2"/>
          <p:cNvSpPr txBox="1"/>
          <p:nvPr/>
        </p:nvSpPr>
        <p:spPr>
          <a:xfrm>
            <a:off x="927074" y="1480681"/>
            <a:ext cx="8007376" cy="333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2400"/>
              <a:buFont typeface="Microsoft JhengHei"/>
              <a:buNone/>
            </a:pPr>
            <a:r>
              <a:rPr b="0" i="0" lang="en-US" sz="2400" u="none" cap="none" strike="noStrik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b="0" i="0" sz="2400" u="none" cap="none" strike="noStrik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4" name="Google Shape;824;p42"/>
          <p:cNvSpPr/>
          <p:nvPr/>
        </p:nvSpPr>
        <p:spPr>
          <a:xfrm>
            <a:off x="3184814" y="2013493"/>
            <a:ext cx="5256639" cy="1321906"/>
          </a:xfrm>
          <a:prstGeom prst="roundRect">
            <a:avLst>
              <a:gd fmla="val 16667" name="adj"/>
            </a:avLst>
          </a:prstGeom>
          <a:solidFill>
            <a:srgbClr val="EAF1DD"/>
          </a:solidFill>
          <a:ln cap="flat" cmpd="sng" w="28575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提供的文件格式組件能夠以Word，Excel，PowerPoint和PDF文檔等格式以編程方式創建，編輯，打開和轉換文件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73"/>
          <p:cNvSpPr txBox="1"/>
          <p:nvPr/>
        </p:nvSpPr>
        <p:spPr>
          <a:xfrm>
            <a:off x="1630017" y="2036761"/>
            <a:ext cx="6122505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作業系統及資料庫說明</a:t>
            </a:r>
            <a:endParaRPr b="1" i="0" sz="4400" u="sng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32" name="Google Shape;832;p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1" name="Google Shape;841;p44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H/W configuration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Initial Settings : host table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Initial Settings : User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Initial Settings : Network Settings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Initial Settings : Sudo Settings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Initial Settings : Update System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NTP Server : Configure NTPd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Apache2 : Install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NFS : Configure NFS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NFS : Configure NFS Client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Network port : default open port</a:t>
            </a:r>
            <a:endParaRPr sz="1600"/>
          </a:p>
        </p:txBody>
      </p:sp>
      <p:sp>
        <p:nvSpPr>
          <p:cNvPr id="842" name="Google Shape;842;p44"/>
          <p:cNvSpPr txBox="1"/>
          <p:nvPr/>
        </p:nvSpPr>
        <p:spPr>
          <a:xfrm>
            <a:off x="2649758" y="-29704"/>
            <a:ext cx="438901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作業系統基礎設定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4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0" name="Google Shape;850;p45"/>
          <p:cNvSpPr txBox="1"/>
          <p:nvPr>
            <p:ph type="title"/>
          </p:nvPr>
        </p:nvSpPr>
        <p:spPr>
          <a:xfrm>
            <a:off x="3090771" y="119940"/>
            <a:ext cx="4951062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H/W configuration</a:t>
            </a:r>
            <a:endParaRPr b="1"/>
          </a:p>
        </p:txBody>
      </p:sp>
      <p:graphicFrame>
        <p:nvGraphicFramePr>
          <p:cNvPr id="851" name="Google Shape;851;p45"/>
          <p:cNvGraphicFramePr/>
          <p:nvPr/>
        </p:nvGraphicFramePr>
        <p:xfrm>
          <a:off x="813548" y="75304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{1BF9A5EA-79C5-44E1-B845-D8A8CA17E0CB}</a:tableStyleId>
              </a:tblPr>
              <a:tblGrid>
                <a:gridCol w="1095900"/>
                <a:gridCol w="1932250"/>
                <a:gridCol w="1211275"/>
                <a:gridCol w="850775"/>
                <a:gridCol w="374925"/>
                <a:gridCol w="677725"/>
                <a:gridCol w="634475"/>
              </a:tblGrid>
              <a:tr h="14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Hostname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IP/24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用途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補充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CPU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MEM(GB)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HDD(GB)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Internet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台電現有設備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WSUS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10.209.50.8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台電現有設備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Proxy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proxy-c.taipower.com.tw:3128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台電現有設備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DNS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DNS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台電現有設備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NTP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10.60.100.106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NTP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台電現有設備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Default Gateway:10.209.101.254/24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ESXi01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10.209.101.31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Vmware主機管理用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ESXi01-iLO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Vmware主機監控用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ESXi02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10.209.101.33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Vmware主機管理用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ESXi02-iLO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Vmware主機監控用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MSA2050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10.209.101.35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主點儲存設備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MSA2050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豐原儲存設備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sng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VCSA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vCenter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Veeam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10.209.101.37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備份主機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200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tpes-lb01p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load balance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tpes-lb02p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10.209.101.39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load balance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tpes-ap01p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tpes-ap02p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10.209.101.41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tpes-ap03p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tpes-ap04p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10.209.101.43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tpes-NFS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10.209.101.49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NFS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4000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tpes-db01p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Database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tpc-epaperLB01t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10.209.101.45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load balance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tpc-epaperap01t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tpc-epaperap02t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10.209.101.47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Application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4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  <a:tr h="14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tpc-epaperdb02t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10.209.101.48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Database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　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6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12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150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0250" marL="102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9" name="Google Shape;859;p46"/>
          <p:cNvSpPr txBox="1"/>
          <p:nvPr>
            <p:ph type="title"/>
          </p:nvPr>
        </p:nvSpPr>
        <p:spPr>
          <a:xfrm>
            <a:off x="3254188" y="166658"/>
            <a:ext cx="478185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host table</a:t>
            </a:r>
            <a:br>
              <a:rPr b="1" lang="en-US"/>
            </a:br>
            <a:endParaRPr b="1"/>
          </a:p>
        </p:txBody>
      </p:sp>
      <p:sp>
        <p:nvSpPr>
          <p:cNvPr id="860" name="Google Shape;860;p46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/etc/hosts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127.0.0.1 localhost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The following lines are desirable for IPv6 capable hosts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::1     ip6-localhost ip6-loopback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fe00::0 ip6-localnet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ff00::0 ip6-mcastprefix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ff02::1 ip6-allnodes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ff02::2 ip6-allrouters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 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10.209.101.37   Veeam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10.209.101.38   tpes-lb01p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10.209.101.39   tpes-lb02p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10.209.101.40   tpes-ap01p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10.209.101.41   tpes-ap02p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10.209.101.42   tpes-ap03p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10.209.101.43   tpes-ap04p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10.209.101.49   tpes-NFS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10.209.101.44   tpes-db01p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10.209.101.45   tpc-epaperLB01t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10.209.101.46   tpc-epaperap01t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10.209.101.47   tpc-epaperap02t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10.209.101.48   tpc-epaperdb02t</a:t>
            </a:r>
            <a:endParaRPr sz="1000"/>
          </a:p>
          <a:p>
            <a:pPr indent="-2794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8" name="Google Shape;868;p47"/>
          <p:cNvSpPr txBox="1"/>
          <p:nvPr>
            <p:ph type="title"/>
          </p:nvPr>
        </p:nvSpPr>
        <p:spPr>
          <a:xfrm>
            <a:off x="3328147" y="166658"/>
            <a:ext cx="4128454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User</a:t>
            </a:r>
            <a:br>
              <a:rPr b="1" lang="en-US"/>
            </a:br>
            <a:endParaRPr b="1"/>
          </a:p>
        </p:txBody>
      </p:sp>
      <p:sp>
        <p:nvSpPr>
          <p:cNvPr id="869" name="Google Shape;869;p47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	Ubuntu Server, we use tpeuser.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root@tpes-lb01p:~# cat /etc/passwd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US" sz="1600">
                <a:solidFill>
                  <a:srgbClr val="FF0000"/>
                </a:solidFill>
              </a:rPr>
              <a:t>tpesuser</a:t>
            </a:r>
            <a:r>
              <a:rPr lang="en-US" sz="1600"/>
              <a:t>:x:79128:79128::/home/tpesuser/:/bin/bash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[2]	Windows Server, we use </a:t>
            </a:r>
            <a:r>
              <a:rPr lang="en-US" sz="1600">
                <a:solidFill>
                  <a:srgbClr val="FF0000"/>
                </a:solidFill>
              </a:rPr>
              <a:t>sysdba</a:t>
            </a:r>
            <a:r>
              <a:rPr lang="en-US" sz="16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870" name="Google Shape;87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249" y="2369745"/>
            <a:ext cx="52673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8" name="Google Shape;878;p48"/>
          <p:cNvSpPr txBox="1"/>
          <p:nvPr>
            <p:ph type="title"/>
          </p:nvPr>
        </p:nvSpPr>
        <p:spPr>
          <a:xfrm>
            <a:off x="2956775" y="119939"/>
            <a:ext cx="6463471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Network Settings(1)</a:t>
            </a:r>
            <a:br>
              <a:rPr b="1" lang="en-US"/>
            </a:br>
            <a:endParaRPr b="1"/>
          </a:p>
        </p:txBody>
      </p:sp>
      <p:sp>
        <p:nvSpPr>
          <p:cNvPr id="879" name="Google Shape;879;p48"/>
          <p:cNvSpPr txBox="1"/>
          <p:nvPr>
            <p:ph idx="1" type="body"/>
          </p:nvPr>
        </p:nvSpPr>
        <p:spPr>
          <a:xfrm>
            <a:off x="415524" y="418046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/>
              <a:t>[1]  The interface name [enp160] is same on each environment, replace it to your own one.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root@tpes-lb01p:~# netplan get all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network: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ethernets: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ens160: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addresses: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- 10.209.101.38/24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gateway4: 10.209.101.254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nameservers: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 addresses: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 - 10.209.101.8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 search: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 - taipower.com.tw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version: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root@tpes-lb01p:~# ip addr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1: lo: &lt;LOOPBACK,UP,LOWER_UP&gt; mtu 65536 qdisc noqueue state UNKNOWN group default qlen 1000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link/loopback 00:00:00:00:00:00 brd 00:00:00:00:00:00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inet 127.0.0.1/8 scope host 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inet6 ::1/128 scope 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2: ens160: &lt;BROADCAST,MULTICAST,UP,LOWER_UP&gt; mtu 1500 qdisc mq state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UP group default qlen 1000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link/ether 00:50:56:8e:f4:f1 brd ff:ff:ff:ff:ff:ff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inet 10.209.101.38/24 brd 10.209.101.255 scope global ens160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inet6 fe80::250:56ff:fe8e:f4f1/64 scope link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3: docker0: &lt;NO-CARRIER,BROADCAST,MULTICAST,UP&gt; mtu 1500 qdisc noqueue state DOWN group default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link/ether 02:42:f1:4f:6f:af brd ff:ff:ff:ff:ff:ff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inet 172.17.0.1/16 brd 172.17.255.255 scope global docker0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-US" sz="700"/>
              <a:t>       valid_lft forever preferred_lft forever</a:t>
            </a:r>
            <a:endParaRPr sz="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7" name="Google Shape;887;p49"/>
          <p:cNvSpPr txBox="1"/>
          <p:nvPr>
            <p:ph type="title"/>
          </p:nvPr>
        </p:nvSpPr>
        <p:spPr>
          <a:xfrm>
            <a:off x="3375212" y="166658"/>
            <a:ext cx="5556137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Network Settings(2)</a:t>
            </a:r>
            <a:br>
              <a:rPr b="1" lang="en-US"/>
            </a:br>
            <a:endParaRPr b="1"/>
          </a:p>
        </p:txBody>
      </p:sp>
      <p:sp>
        <p:nvSpPr>
          <p:cNvPr id="888" name="Google Shape;888;p49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[2]	If you don't need IPv6, it's possible to disable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ip addr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1: lo: &lt;LOOPBACK,UP,LOWER_UP&gt; mtu 65536 qdisc noqueue state UNKNOWN group default qlen 1000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link/loopback 00:00:00:00:00:00 brd 00:00:00:00:00:00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inet 127.0.0.1/8 scope host 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inet6 ::1/128 scope 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2: ens160: &lt;BROADCAST,MULTICAST,UP,LOWER_UP&gt; mtu 1500 qdisc mq state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UP group default qlen 1000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link/ether 00:50:56:8e:f4:f1 brd ff:ff:ff:ff:ff:ff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inet 10.209.101.38/24 brd 10.209.101.255 scope global ens160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inet6 fe80::250:56ff:fe8e:f4f1/64 scope link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valid_lft forever preferred_lft forever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3: docker0: &lt;NO-CARRIER,BROADCAST,MULTICAST,UP&gt; mtu 1500 qdisc noqueue state DOWN group default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link/ether 02:42:f1:4f:6f:af brd ff:ff:ff:ff:ff:ff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inet 172.17.0.1/16 brd 172.17.255.255 scope global docker0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valid_lft forever preferred_lft forever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3" name="Google Shape;373;p5"/>
          <p:cNvSpPr txBox="1"/>
          <p:nvPr/>
        </p:nvSpPr>
        <p:spPr>
          <a:xfrm>
            <a:off x="876996" y="1617848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硬體架構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815" y="695713"/>
            <a:ext cx="8632900" cy="3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"/>
          <p:cNvSpPr txBox="1"/>
          <p:nvPr/>
        </p:nvSpPr>
        <p:spPr>
          <a:xfrm>
            <a:off x="854874" y="-70842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硬體架構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6" name="Google Shape;896;p50"/>
          <p:cNvSpPr txBox="1"/>
          <p:nvPr>
            <p:ph type="title"/>
          </p:nvPr>
        </p:nvSpPr>
        <p:spPr>
          <a:xfrm>
            <a:off x="3157514" y="166658"/>
            <a:ext cx="5058639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Sudo Settings</a:t>
            </a:r>
            <a:endParaRPr b="1"/>
          </a:p>
        </p:txBody>
      </p:sp>
      <p:sp>
        <p:nvSpPr>
          <p:cNvPr id="897" name="Google Shape;897;p50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Configure Sudo to separate users' duty if some people share privileges.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/etc/sudoers |grep -v "#"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Defaults        env_reset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Defaults        mail_badpass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Defaults        secure_path="/usr/local/sbin:/usr/local/bin:/usr/sbin:/usr/bin:/sbin:/bin:/snap/bin"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    ALL=(ALL:ALL) ALL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%admin ALL=(ALL) ALL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%sudo   ALL=(ALL:ALL) ALL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None/>
            </a:pPr>
            <a:r>
              <a:rPr lang="en-US" sz="1000">
                <a:solidFill>
                  <a:srgbClr val="FF0000"/>
                </a:solidFill>
              </a:rPr>
              <a:t>tpesuser</a:t>
            </a:r>
            <a:r>
              <a:rPr lang="en-US" sz="1000"/>
              <a:t>    ALL=(ALL)       NOPASSWD: ALL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5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p51"/>
          <p:cNvSpPr txBox="1"/>
          <p:nvPr>
            <p:ph type="title"/>
          </p:nvPr>
        </p:nvSpPr>
        <p:spPr>
          <a:xfrm>
            <a:off x="3157514" y="166658"/>
            <a:ext cx="548675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Update System(1)</a:t>
            </a:r>
            <a:endParaRPr b="1"/>
          </a:p>
        </p:txBody>
      </p:sp>
      <p:sp>
        <p:nvSpPr>
          <p:cNvPr id="906" name="Google Shape;906;p51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	Update your Ubuntu Server.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After it has been a production System, maybe it's difficult to update System, but at least after installing, Update Ubuntu Server.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Update List first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apt update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 main restricted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focal-updates main restricted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 universe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focal-updates universe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 multiverse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focal-updates multiverse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http://tw.archive.ubuntu.com/ubuntu/ focal-backports main restricted universe multiverse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http://security.ubuntu.com/ubuntu focal-security main restricted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http://security.ubuntu.com/ubuntu focal-security universe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deb http://security.ubuntu.com/ubuntu focal-security multiverse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Reading package lists...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Building dependency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Reading state information...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All packages are up to date.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52"/>
          <p:cNvSpPr txBox="1"/>
          <p:nvPr>
            <p:ph type="title"/>
          </p:nvPr>
        </p:nvSpPr>
        <p:spPr>
          <a:xfrm>
            <a:off x="3157514" y="166658"/>
            <a:ext cx="548675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Update System(2)</a:t>
            </a:r>
            <a:endParaRPr b="1"/>
          </a:p>
        </p:txBody>
      </p:sp>
      <p:sp>
        <p:nvSpPr>
          <p:cNvPr id="915" name="Google Shape;915;p52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Update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apt upgrade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Reading package lists...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Building dependency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Reading state information...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Calculating upgrade... Done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.....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.....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.....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root@tpes-lb01p:/etc/apt# cat apt.conf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Acquire::http::proxy "http://proxy-c.taipower.com.tw:3128";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Acquire::https::proxy "https://proxy-c.taipower.com.tw:3128/";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Acquire::ftp::proxy "proxy-c.taipower.com.tw:3128/";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[2]	Update your windows Server, we use WSUS.</a:t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p53"/>
          <p:cNvSpPr txBox="1"/>
          <p:nvPr>
            <p:ph type="title"/>
          </p:nvPr>
        </p:nvSpPr>
        <p:spPr>
          <a:xfrm>
            <a:off x="3157514" y="166658"/>
            <a:ext cx="548675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Initial Settings : Update System(3)</a:t>
            </a:r>
            <a:endParaRPr b="1"/>
          </a:p>
        </p:txBody>
      </p:sp>
      <p:sp>
        <p:nvSpPr>
          <p:cNvPr id="924" name="Google Shape;924;p53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[2]	Update your windows Server, we use WSUS.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925" name="Google Shape;925;p5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6" name="Google Shape;926;p53"/>
          <p:cNvGraphicFramePr/>
          <p:nvPr/>
        </p:nvGraphicFramePr>
        <p:xfrm>
          <a:off x="753035" y="1315579"/>
          <a:ext cx="4968689" cy="3173700"/>
        </p:xfrm>
        <a:graphic>
          <a:graphicData uri="http://schemas.openxmlformats.org/presentationml/2006/ole">
            <mc:AlternateContent>
              <mc:Choice Requires="v">
                <p:oleObj r:id="rId6" imgH="3173700" imgW="4968689" progId="Paint.Picture" spid="_x0000_s1">
                  <p:embed/>
                </p:oleObj>
              </mc:Choice>
              <mc:Fallback>
                <p:oleObj r:id="rId7" imgH="3173700" imgW="4968689" progId="Paint.Picture">
                  <p:embed/>
                  <p:pic>
                    <p:nvPicPr>
                      <p:cNvPr id="926" name="Google Shape;926;p53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53035" y="1315579"/>
                        <a:ext cx="4968689" cy="317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5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4" name="Google Shape;934;p54"/>
          <p:cNvSpPr txBox="1"/>
          <p:nvPr>
            <p:ph type="title"/>
          </p:nvPr>
        </p:nvSpPr>
        <p:spPr>
          <a:xfrm>
            <a:off x="3355041" y="173332"/>
            <a:ext cx="4921624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NTP Server : Configure NTPd</a:t>
            </a:r>
            <a:endParaRPr b="1"/>
          </a:p>
        </p:txBody>
      </p:sp>
      <p:sp>
        <p:nvSpPr>
          <p:cNvPr id="935" name="Google Shape;935;p54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 Install NTPd and Configure NTP server for time adjustment. NTP uses 123/UDP.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/etc/ntp.conf |grep -v "#"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driftfile /var/lib/ntp/ntp.drift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logfile /var/log/ntp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leapfile /usr/share/zoneinfo/leap-seconds.list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statistics loopstats peerstats clockstats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filegen loopstats file loopstats type day enable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filegen peerstats file peerstats type day enable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filegen clockstats file clockstats type day enable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server 10.21.9.200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restrict -4 default kod notrap nomodify nopeer noquery limited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restrict -6 default kod notrap nomodify nopeer noquery limited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restrict 127.0.0.1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restrict ::1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restrict source notrap nomodify noquery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5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3" name="Google Shape;943;p55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Install(1)</a:t>
            </a:r>
            <a:endParaRPr b="1"/>
          </a:p>
        </p:txBody>
      </p:sp>
      <p:sp>
        <p:nvSpPr>
          <p:cNvPr id="944" name="Google Shape;944;p55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 Install Apache2 to Configure HTTP Server. HTTP uses 80/TCP.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root@tpes-lb01p:/etc/apt# systemctl status apache2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● apache2.service - The Apache HTTP Server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Loaded: loaded (/lib/systemd/system/apache2.service; enabled; vendor preset: enabled)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Active: active (running) since Fri 2022-01-21 06:27:54 CST; 7h ago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Docs: https://httpd.apache.org/docs/2.4/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Main PID: 3990372 (apache2)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Tasks: 73 (limit: 2278)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Memory: 9.5M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CGroup: /system.slice/apache2.service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     ├─3990372 /usr/sbin/apache2 -k start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     ├─3990374 /usr/sbin/apache2 -k start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     └─3990375 /usr/sbin/apache2 -k start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 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Jan 21 06:27:53 tpes-lb01p systemd[1]: Starting The Apache HTTP Server...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Jan 21 06:27:54 tpes-lb01p systemd[1]: Started The Apache HTTP Server.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p56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Install(2)</a:t>
            </a:r>
            <a:endParaRPr b="1"/>
          </a:p>
        </p:txBody>
      </p:sp>
      <p:sp>
        <p:nvSpPr>
          <p:cNvPr id="953" name="Google Shape;953;p56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[2] Apache2 Configuration.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/etc/apache2/conf-enabled/security.conf |grep -v "#"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 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ServerTokens OS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ServerSignature On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TraceEnable Off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 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=======================================================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 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/etc/apache2/mods-enabled/dir.conf |grep -v "#"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&lt;IfModule mod_dir.c&gt;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DirectoryIndex index.html index.cgi index.pl index.php index.xhtml index.htm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&lt;/IfModule&gt;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=======================================================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/etc/apache2/mods-enabled/dir.conf |grep -v "#"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&lt;IfModule mod_dir.c&gt;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DirectoryIndex index.html index.cgi index.pl index.php index.xhtml index.htm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&lt;/IfModule&gt;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1" name="Google Shape;961;p57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Install(4)</a:t>
            </a:r>
            <a:endParaRPr b="1"/>
          </a:p>
        </p:txBody>
      </p:sp>
      <p:sp>
        <p:nvSpPr>
          <p:cNvPr id="962" name="Google Shape;962;p57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[2] Apache2 Configuration.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cat /etc/apache2/apache2.conf |grep -v "#"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DefaultRuntimeDir ${APACHE_RUN_DIR}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PidFile ${APACHE_PID_FILE}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Timeout 300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KeepAlive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MaxKeepAliveRequests 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KeepAliveTimeout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User ${APACHE_RUN_USER}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Group ${APACHE_RUN_GROUP}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HostnameLookups 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ErrorLog ${APACHE_LOG_DIR}/error.log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LogLevel warn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IncludeOptional mods-enabled/*.load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IncludeOptional mods-enabled/*.conf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Include ports.conf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add Set-Cookie "ROUTEID=.%{BALANCER_WORKER_ROUTE}e; path=/ ; HTTPOnly; Secure" env=BALANCER_ROUTE_CHANGED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edit Set-Cookie (.*) "$1; HTTPOnly; Secure"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X-Frame-Options "SAMEORIGIN 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Frame-Options "SAMEORIGIN"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0" name="Google Shape;970;p58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Install(4)</a:t>
            </a:r>
            <a:endParaRPr b="1"/>
          </a:p>
        </p:txBody>
      </p:sp>
      <p:sp>
        <p:nvSpPr>
          <p:cNvPr id="971" name="Google Shape;971;p58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Strict-Transport-Security "max-age=16070400; includeSubDomains"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X-Content-Type-Options "nosniff"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Content-Security-Policy "default-src *; script-src 'self' 'unsafe-inline' 'unsafe-eval';child-src 'self' blob:; style-src 'self' 'unsafe-inline'; img-src * 'self' 'unsafe-inline' data: ; media-src * 'self' 'unsafe-inline' data:; frame-ancestors 'self'"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Header always append X-Content-Security-Policy "default-src *; script-src 'self' 'unsafe-inline' 'unsafe-eval';child-src 'self' blob:; style-src 'self' 'unsafe-inline'; img-src * 'self' 'unsafe-inline' data: blob:; media-src * 'self' 'unsafe-inline' data:; frame-ancestors 'self'"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ProxyHCExpr okPage {hc('body') =~ /SUCCESS/}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&lt;Proxy balancer://10.209.101.38&gt;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BalancerMember http://10.209.101.40:8080 route=1 hcmethod=GET hcexpr=okPage hcuri=/tpes/health4LB.html hcinterval=10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BalancerMember http://10.209.101.41:8080 route=2 hcmethod=GET hcexpr=okPage hcuri=/tpes/health4LB.html hcinterval=10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BalancerMember http://10.209.101.42:8080 route=3 hcmethod=GET hcexpr=okPage hcuri=/tpes/health4LB.html hcinterval=10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BalancerMember http://10.209.101.43:8080 route=4 hcmethod=GET hcexpr=okPage hcuri=/tpes/health4LB.html hcinterval=10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ProxySet stickysession=ROUTEID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&lt;/Proxy&gt;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ProxyPass /.well-known/pki-validation/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ProxyPass / balancer://10.209.101.38/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&lt;Directory /&gt;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Options FollowSymLinks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AllowOverride None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Require all denied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&lt;/Directory&gt;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9" name="Google Shape;979;p59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Install(5)</a:t>
            </a:r>
            <a:endParaRPr b="1"/>
          </a:p>
        </p:txBody>
      </p:sp>
      <p:sp>
        <p:nvSpPr>
          <p:cNvPr id="980" name="Google Shape;980;p59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&lt;Directory /usr/share&gt;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AllowOverride None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Require all granted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&lt;/Directory&gt;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&lt;Directory /var/www/&gt;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Options Indexes FollowSymLinks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AllowOverride None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Require all granted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&lt;/Directory&gt;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AccessFileName .htaccess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&lt;FilesMatch "^\.ht"&gt;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Require all denied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&lt;/FilesMatch&gt;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LogFormat "%v:%p %h %l %u %t \"%r\" %&gt;s %O \"%{Referer}i\" \"%{User-Agent}i\"" vhost_combined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LogFormat "%h %l %u %t \"%r\" %&gt;s %O \"%{Referer}i\" \"%{User-Agent}i\"" combined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LogFormat "%h %l %u %t \"%r\" %&gt;s %O" common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LogFormat "%{Referer}i -&gt; %U" referer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LogFormat "%{User-agent}i" agent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4" name="Google Shape;384;p6"/>
          <p:cNvSpPr txBox="1"/>
          <p:nvPr/>
        </p:nvSpPr>
        <p:spPr>
          <a:xfrm>
            <a:off x="854874" y="-70842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架構說明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"/>
          <p:cNvSpPr txBox="1"/>
          <p:nvPr/>
        </p:nvSpPr>
        <p:spPr>
          <a:xfrm flipH="1">
            <a:off x="188492" y="818019"/>
            <a:ext cx="8136905" cy="3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虛擬主機部份：本案提供兩台HPE DL380 G10主機透過VMware軟體建置虛擬化平台，其中虛擬平台軟體也保留了第三台主機擴充授權；網路介面提供了乙太網路的1G/10G連接埠及SAN網路16G FC連接埠。</a:t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儲存設備部份：本案儲存設備採用兩座HPE MSA 2050 SAN儲存裝置，一座放在中區機房作為系統營運所需空間外，考量資料安全保護應用機制，另一座放在異地機房，搭配Veeam備份軟體應用，提升本專案系統營運之資料可用性及可靠性。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8" name="Google Shape;988;p60"/>
          <p:cNvSpPr txBox="1"/>
          <p:nvPr>
            <p:ph type="title"/>
          </p:nvPr>
        </p:nvSpPr>
        <p:spPr>
          <a:xfrm>
            <a:off x="3361765" y="166658"/>
            <a:ext cx="409483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Apache2 : Install(6)</a:t>
            </a:r>
            <a:endParaRPr b="1"/>
          </a:p>
        </p:txBody>
      </p:sp>
      <p:sp>
        <p:nvSpPr>
          <p:cNvPr id="989" name="Google Shape;989;p60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IncludeOptional conf-enabled/*.conf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&lt;VirtualHost *:80&gt;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RewriteEngine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RewriteCond %{HTTPS} 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RewriteRule (.*) https://%{HTTP_HOST}%{REQUEST_URI}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&lt;/VirtualHost&gt;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&lt;VirtualHost 10.209.101.38:443&gt;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DocumentRoot /var/www/html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ServerName tpes-lb01p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SSLEngine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SSLCertificateFile /etc/apache2/tpesCert/tpes_cert_production.pem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SSLCertificateKeyFile /etc/apache2/tpesCert/tpc-epaperLB01t.key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SSLCertificateChainFile /etc/apache2/tpesCert/CA_G1_Chain.pem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RewriteEngine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        RewriteRule ^/$ /tpes [R]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&lt;/VirtualHost&gt;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TraceEnable 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ServerSignature 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ServerTokens Prod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p61"/>
          <p:cNvSpPr txBox="1"/>
          <p:nvPr>
            <p:ph type="title"/>
          </p:nvPr>
        </p:nvSpPr>
        <p:spPr>
          <a:xfrm>
            <a:off x="3207124" y="166658"/>
            <a:ext cx="543714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NFS : Configure NFS Server</a:t>
            </a:r>
            <a:endParaRPr b="1"/>
          </a:p>
        </p:txBody>
      </p:sp>
      <p:sp>
        <p:nvSpPr>
          <p:cNvPr id="998" name="Google Shape;998;p61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 Configure NFS Server to share directories on your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root@tpes-NFS:~# cat /etc/exports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/etc/exports: the access control list for filesystems which may be exported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              to NFS clients.  See exports(5).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Example for NFSv2 and NFSv3: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/srv/homes       hostname1(rw,sync,no_subtree_check) hostname2(ro,sync,no_subtree_check)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Example for NFSv4: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/srv/nfs4        gss/krb5i(rw,sync,fsid=0,crossmnt,no_subtree_check)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/srv/nfs4/homes  gss/krb5i(rw,sync,no_subtree_check)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/mnt/prod 10.209.101.0/24(rw,no_subtree_check)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/mnt/test 10.209.101.0/24(rw,no_subtree_check)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/mnt/taipower 10.209.101.0/24(rw,no_subtree_check)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62"/>
          <p:cNvSpPr txBox="1"/>
          <p:nvPr>
            <p:ph type="title"/>
          </p:nvPr>
        </p:nvSpPr>
        <p:spPr>
          <a:xfrm>
            <a:off x="3157514" y="166658"/>
            <a:ext cx="4299087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NFS : Configure NFS Client</a:t>
            </a:r>
            <a:br>
              <a:rPr b="1" lang="en-US"/>
            </a:br>
            <a:endParaRPr b="1"/>
          </a:p>
        </p:txBody>
      </p:sp>
      <p:sp>
        <p:nvSpPr>
          <p:cNvPr id="1007" name="Google Shape;1007;p62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[1] Configure NFS Client to mount NFS Share on NFS Client.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root@tpes-ap01p:~# cat /etc/fstab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/etc/fstab: static file system information.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Use 'blkid' to print the universally unique identifier for 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device; this may be used with UUID= as a more robust way to name devices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that works even if disks are added and removed. See fstab(5).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&lt;file system&gt; &lt;mount point&gt;   &lt;type&gt;  &lt;options&gt;       &lt;dump&gt;  &lt;pass&gt;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 was on /dev/ubuntu-vg/ubuntu-lv during curtin installation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/dev/disk/by-id/dm-uuid-LVM-fn5AzbG6SjJcSMJCa6PLuL0gc3up0x7zQJH157l8Rr2yynFP7DeQEHk0ccEtc6vQ / ext4 defaults 0 0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# /boot was on /dev/sda2 during curtin installation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/dev/disk/by-uuid/bf79cbd7-70fb-4b29-b7a9-b392f95d2f33 /boot ext4 defaults 0 0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/swap.img       none    swap    sw      0       0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/dev/mapper/VG01-LV01     /tpes_projects           xfs     defaults        0 0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None/>
            </a:pPr>
            <a:r>
              <a:rPr lang="en-US" sz="1000">
                <a:solidFill>
                  <a:srgbClr val="FF0000"/>
                </a:solidFill>
              </a:rPr>
              <a:t>10.209.101.49:/mnt/prod    /mnt/tpesfiles   nfs  defaults   0 0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6" name="Google Shape;1016;p63"/>
          <p:cNvSpPr txBox="1"/>
          <p:nvPr>
            <p:ph type="title"/>
          </p:nvPr>
        </p:nvSpPr>
        <p:spPr>
          <a:xfrm>
            <a:off x="3260912" y="166658"/>
            <a:ext cx="5177117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Network port : default open port</a:t>
            </a:r>
            <a:br>
              <a:rPr b="1" lang="en-US"/>
            </a:br>
            <a:endParaRPr b="1"/>
          </a:p>
        </p:txBody>
      </p:sp>
      <p:sp>
        <p:nvSpPr>
          <p:cNvPr id="1017" name="Google Shape;1017;p63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root@tpes-lb01p:~# netstat -ltpn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Active Internet connections (only servers)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Proto Recv-Q Send-Q Local Address           Foreign Address         State       PID/Program name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        0      0 127.0.0.53:53           0.0.0.0:*               LISTEN      4002150/systemd-res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        0      0 0.0.0.0:22              0.0.0.0:*               LISTEN      4093306/sshd: /usr/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:::80                   :::*                    LISTEN      3990372/apache2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:::21                   :::*                    LISTEN      855/vsftpd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:::22                   :::*                    LISTEN      4093306/sshd: /usr/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:::443                  :::*                    LISTEN      3990372/apache2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=======================================================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root@tpes-ap01p:~# netstat -ltpn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Active Internet connections (only servers)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Proto Recv-Q Send-Q Local Address           Foreign Address         State       PID/Program name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        0      0 0.0.0.0:111             0.0.0.0:*               LISTEN      1/init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        0      0 127.0.0.53:53           0.0.0.0:*               LISTEN      878/systemd-resolve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        0      0 0.0.0.0:22              0.0.0.0:*               LISTEN      982/sshd: /usr/sbin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:::111                  :::*                    LISTEN      1/init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:::21                   :::*                    LISTEN      945/vsftpd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tcp6       0      0 :::22                   :::*                    LISTEN      982/sshd: /usr/sbin</a:t>
            </a: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6" name="Google Shape;1026;p64"/>
          <p:cNvSpPr txBox="1"/>
          <p:nvPr>
            <p:ph idx="1" type="body"/>
          </p:nvPr>
        </p:nvSpPr>
        <p:spPr>
          <a:xfrm>
            <a:off x="457200" y="708960"/>
            <a:ext cx="8229600" cy="397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資料庫作業系統資訊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資料庫服務狀態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資料庫網路設定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資料庫引擎資訊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資料庫屬性資訊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DB/AP使用者資訊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DB系統訊息檢查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磁碟空間使用量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DB備份檢視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/>
              <a:t>DB伺服器儀表板</a:t>
            </a:r>
            <a:endParaRPr sz="1600"/>
          </a:p>
        </p:txBody>
      </p:sp>
      <p:sp>
        <p:nvSpPr>
          <p:cNvPr id="1027" name="Google Shape;1027;p64"/>
          <p:cNvSpPr txBox="1"/>
          <p:nvPr/>
        </p:nvSpPr>
        <p:spPr>
          <a:xfrm>
            <a:off x="2649758" y="-29704"/>
            <a:ext cx="4389016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資料庫系統說明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p65"/>
          <p:cNvSpPr txBox="1"/>
          <p:nvPr>
            <p:ph type="title"/>
          </p:nvPr>
        </p:nvSpPr>
        <p:spPr>
          <a:xfrm>
            <a:off x="3096942" y="119940"/>
            <a:ext cx="409144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SQL DB資料庫作業系統資訊</a:t>
            </a:r>
            <a:endParaRPr/>
          </a:p>
        </p:txBody>
      </p:sp>
      <p:pic>
        <p:nvPicPr>
          <p:cNvPr id="1036" name="Google Shape;103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537" y="696432"/>
            <a:ext cx="6626926" cy="401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4" name="Google Shape;1044;p66"/>
          <p:cNvSpPr txBox="1"/>
          <p:nvPr>
            <p:ph type="title"/>
          </p:nvPr>
        </p:nvSpPr>
        <p:spPr>
          <a:xfrm>
            <a:off x="3497412" y="119940"/>
            <a:ext cx="2648875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資料庫服務狀態</a:t>
            </a:r>
            <a:endParaRPr b="1"/>
          </a:p>
        </p:txBody>
      </p:sp>
      <p:pic>
        <p:nvPicPr>
          <p:cNvPr id="1045" name="Google Shape;104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261" y="967796"/>
            <a:ext cx="7208409" cy="3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3" name="Google Shape;1053;p67"/>
          <p:cNvSpPr txBox="1"/>
          <p:nvPr>
            <p:ph type="title"/>
          </p:nvPr>
        </p:nvSpPr>
        <p:spPr>
          <a:xfrm>
            <a:off x="3096947" y="119940"/>
            <a:ext cx="3196180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資料庫網路設定</a:t>
            </a:r>
            <a:endParaRPr b="1"/>
          </a:p>
        </p:txBody>
      </p:sp>
      <p:pic>
        <p:nvPicPr>
          <p:cNvPr id="1054" name="Google Shape;105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915" y="725978"/>
            <a:ext cx="6155874" cy="385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2" name="Google Shape;1062;p68"/>
          <p:cNvSpPr txBox="1"/>
          <p:nvPr>
            <p:ph type="title"/>
          </p:nvPr>
        </p:nvSpPr>
        <p:spPr>
          <a:xfrm>
            <a:off x="3250451" y="119940"/>
            <a:ext cx="2815737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資料庫引擎資訊</a:t>
            </a:r>
            <a:endParaRPr b="1"/>
          </a:p>
        </p:txBody>
      </p:sp>
      <p:pic>
        <p:nvPicPr>
          <p:cNvPr id="1063" name="Google Shape;106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0399" y="650195"/>
            <a:ext cx="7023201" cy="413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1" name="Google Shape;1071;p69"/>
          <p:cNvSpPr txBox="1"/>
          <p:nvPr>
            <p:ph type="title"/>
          </p:nvPr>
        </p:nvSpPr>
        <p:spPr>
          <a:xfrm>
            <a:off x="3383944" y="119940"/>
            <a:ext cx="267557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資料庫屬性資訊</a:t>
            </a:r>
            <a:endParaRPr b="1"/>
          </a:p>
        </p:txBody>
      </p:sp>
      <p:pic>
        <p:nvPicPr>
          <p:cNvPr id="1072" name="Google Shape;107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917" y="650194"/>
            <a:ext cx="7084166" cy="420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/>
          <p:nvPr/>
        </p:nvSpPr>
        <p:spPr>
          <a:xfrm>
            <a:off x="2603036" y="2273648"/>
            <a:ext cx="3964625" cy="90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2" name="Google Shape;3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5" name="Google Shape;395;p7"/>
          <p:cNvSpPr txBox="1"/>
          <p:nvPr/>
        </p:nvSpPr>
        <p:spPr>
          <a:xfrm>
            <a:off x="854874" y="-70842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系統環境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" name="Google Shape;396;p7"/>
          <p:cNvGrpSpPr/>
          <p:nvPr/>
        </p:nvGrpSpPr>
        <p:grpSpPr>
          <a:xfrm>
            <a:off x="3847680" y="710258"/>
            <a:ext cx="1326282" cy="397264"/>
            <a:chOff x="2699792" y="800478"/>
            <a:chExt cx="1326282" cy="397264"/>
          </a:xfrm>
        </p:grpSpPr>
        <p:pic>
          <p:nvPicPr>
            <p:cNvPr id="397" name="Google Shape;397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99792" y="801468"/>
              <a:ext cx="390178" cy="3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3710" y="800478"/>
              <a:ext cx="390178" cy="3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35896" y="800478"/>
              <a:ext cx="390178" cy="396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7"/>
          <p:cNvSpPr/>
          <p:nvPr/>
        </p:nvSpPr>
        <p:spPr>
          <a:xfrm>
            <a:off x="2743205" y="2430277"/>
            <a:ext cx="914400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1" name="Google Shape;401;p7"/>
          <p:cNvSpPr/>
          <p:nvPr/>
        </p:nvSpPr>
        <p:spPr>
          <a:xfrm>
            <a:off x="3277156" y="1419449"/>
            <a:ext cx="1060117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 Reverse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4736635" y="1419449"/>
            <a:ext cx="1052894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 Reverse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3" name="Google Shape;403;p7"/>
          <p:cNvSpPr/>
          <p:nvPr/>
        </p:nvSpPr>
        <p:spPr>
          <a:xfrm>
            <a:off x="3674299" y="2430277"/>
            <a:ext cx="914400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4" name="Google Shape;404;p7"/>
          <p:cNvSpPr/>
          <p:nvPr/>
        </p:nvSpPr>
        <p:spPr>
          <a:xfrm>
            <a:off x="4605393" y="2430277"/>
            <a:ext cx="914400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5" name="Google Shape;405;p7"/>
          <p:cNvSpPr/>
          <p:nvPr/>
        </p:nvSpPr>
        <p:spPr>
          <a:xfrm>
            <a:off x="5536488" y="2430277"/>
            <a:ext cx="914400" cy="594026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6" name="Google Shape;406;p7"/>
          <p:cNvSpPr/>
          <p:nvPr/>
        </p:nvSpPr>
        <p:spPr>
          <a:xfrm>
            <a:off x="2922306" y="3683972"/>
            <a:ext cx="914400" cy="452642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07" name="Google Shape;407;p7"/>
          <p:cNvCxnSpPr>
            <a:stCxn id="398" idx="2"/>
            <a:endCxn id="401" idx="0"/>
          </p:cNvCxnSpPr>
          <p:nvPr/>
        </p:nvCxnSpPr>
        <p:spPr>
          <a:xfrm rot="5400000">
            <a:off x="4005487" y="908232"/>
            <a:ext cx="312900" cy="70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08" name="Google Shape;408;p7"/>
          <p:cNvCxnSpPr>
            <a:stCxn id="398" idx="2"/>
            <a:endCxn id="402" idx="0"/>
          </p:cNvCxnSpPr>
          <p:nvPr/>
        </p:nvCxnSpPr>
        <p:spPr>
          <a:xfrm flipH="1" rot="-5400000">
            <a:off x="4733437" y="889782"/>
            <a:ext cx="312900" cy="746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09" name="Google Shape;409;p7"/>
          <p:cNvCxnSpPr/>
          <p:nvPr/>
        </p:nvCxnSpPr>
        <p:spPr>
          <a:xfrm flipH="1">
            <a:off x="3379434" y="3173649"/>
            <a:ext cx="1132500" cy="51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7"/>
          <p:cNvCxnSpPr>
            <a:stCxn id="391" idx="2"/>
            <a:endCxn id="411" idx="1"/>
          </p:cNvCxnSpPr>
          <p:nvPr/>
        </p:nvCxnSpPr>
        <p:spPr>
          <a:xfrm flipH="1" rot="-5400000">
            <a:off x="4846799" y="2912198"/>
            <a:ext cx="509400" cy="1032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7"/>
          <p:cNvCxnSpPr>
            <a:stCxn id="401" idx="2"/>
            <a:endCxn id="391" idx="0"/>
          </p:cNvCxnSpPr>
          <p:nvPr/>
        </p:nvCxnSpPr>
        <p:spPr>
          <a:xfrm flipH="1" rot="-5400000">
            <a:off x="4066265" y="1754425"/>
            <a:ext cx="260100" cy="77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13" name="Google Shape;413;p7"/>
          <p:cNvCxnSpPr>
            <a:stCxn id="402" idx="2"/>
            <a:endCxn id="391" idx="0"/>
          </p:cNvCxnSpPr>
          <p:nvPr/>
        </p:nvCxnSpPr>
        <p:spPr>
          <a:xfrm rot="5400000">
            <a:off x="4794182" y="1804675"/>
            <a:ext cx="260100" cy="6777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411" name="Google Shape;411;p7"/>
          <p:cNvSpPr/>
          <p:nvPr/>
        </p:nvSpPr>
        <p:spPr>
          <a:xfrm>
            <a:off x="5074828" y="3683136"/>
            <a:ext cx="1085692" cy="473500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DB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4-Core 8GB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0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0" name="Google Shape;1080;p70"/>
          <p:cNvSpPr txBox="1"/>
          <p:nvPr>
            <p:ph type="title"/>
          </p:nvPr>
        </p:nvSpPr>
        <p:spPr>
          <a:xfrm>
            <a:off x="3090771" y="119940"/>
            <a:ext cx="2856166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DB/AP使用者資訊</a:t>
            </a:r>
            <a:endParaRPr b="1"/>
          </a:p>
        </p:txBody>
      </p:sp>
      <p:pic>
        <p:nvPicPr>
          <p:cNvPr id="1081" name="Google Shape;108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1844" y="714166"/>
            <a:ext cx="5519773" cy="379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1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9" name="Google Shape;1089;p71"/>
          <p:cNvSpPr txBox="1"/>
          <p:nvPr>
            <p:ph type="title"/>
          </p:nvPr>
        </p:nvSpPr>
        <p:spPr>
          <a:xfrm>
            <a:off x="3290493" y="119940"/>
            <a:ext cx="2615503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DB系統訊息檢查</a:t>
            </a:r>
            <a:endParaRPr b="1"/>
          </a:p>
        </p:txBody>
      </p:sp>
      <p:pic>
        <p:nvPicPr>
          <p:cNvPr id="1090" name="Google Shape;109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272" y="582765"/>
            <a:ext cx="7069455" cy="427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2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9" name="Google Shape;1099;p72"/>
          <p:cNvSpPr/>
          <p:nvPr/>
        </p:nvSpPr>
        <p:spPr>
          <a:xfrm>
            <a:off x="3969546" y="156827"/>
            <a:ext cx="37137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SQL Sever資料庫空間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029" y="1062813"/>
            <a:ext cx="29527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72"/>
          <p:cNvSpPr/>
          <p:nvPr/>
        </p:nvSpPr>
        <p:spPr>
          <a:xfrm>
            <a:off x="1107336" y="3604909"/>
            <a:ext cx="4572000" cy="704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use "TPC";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exec sp_spaceused 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0" name="Google Shape;1110;p73"/>
          <p:cNvSpPr txBox="1"/>
          <p:nvPr>
            <p:ph type="title"/>
          </p:nvPr>
        </p:nvSpPr>
        <p:spPr>
          <a:xfrm>
            <a:off x="3383942" y="119940"/>
            <a:ext cx="3076927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DB磁碟使用量</a:t>
            </a:r>
            <a:endParaRPr b="1"/>
          </a:p>
        </p:txBody>
      </p:sp>
      <p:pic>
        <p:nvPicPr>
          <p:cNvPr id="1111" name="Google Shape;111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57" y="647029"/>
            <a:ext cx="5138270" cy="408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8318" y="662246"/>
            <a:ext cx="3835612" cy="378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4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1" name="Google Shape;1121;p74"/>
          <p:cNvSpPr txBox="1"/>
          <p:nvPr>
            <p:ph type="title"/>
          </p:nvPr>
        </p:nvSpPr>
        <p:spPr>
          <a:xfrm>
            <a:off x="3497401" y="119940"/>
            <a:ext cx="2054849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DB備份檢視</a:t>
            </a:r>
            <a:endParaRPr b="1"/>
          </a:p>
        </p:txBody>
      </p:sp>
      <p:pic>
        <p:nvPicPr>
          <p:cNvPr id="1122" name="Google Shape;112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3" y="704549"/>
            <a:ext cx="6883717" cy="402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5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30" name="Google Shape;113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708" y="606620"/>
            <a:ext cx="7687340" cy="422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6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38" name="Google Shape;113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445" y="606620"/>
            <a:ext cx="6937708" cy="422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7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7" name="Google Shape;1147;p77"/>
          <p:cNvSpPr txBox="1"/>
          <p:nvPr>
            <p:ph type="title"/>
          </p:nvPr>
        </p:nvSpPr>
        <p:spPr>
          <a:xfrm>
            <a:off x="3637565" y="119940"/>
            <a:ext cx="3063585" cy="3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b="1" lang="en-US"/>
              <a:t>DB伺服器儀表板</a:t>
            </a:r>
            <a:endParaRPr/>
          </a:p>
        </p:txBody>
      </p:sp>
      <p:pic>
        <p:nvPicPr>
          <p:cNvPr id="1148" name="Google Shape;114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1635" y="606619"/>
            <a:ext cx="6520940" cy="422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8"/>
          <p:cNvSpPr txBox="1"/>
          <p:nvPr/>
        </p:nvSpPr>
        <p:spPr>
          <a:xfrm>
            <a:off x="619433" y="2036761"/>
            <a:ext cx="7949380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系統流程、介接關聯介紹、排程管理說明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4" name="Google Shape;11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74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系統流程說明</a:t>
            </a:r>
            <a:endParaRPr/>
          </a:p>
        </p:txBody>
      </p:sp>
      <p:pic>
        <p:nvPicPr>
          <p:cNvPr id="1161" name="Google Shape;1161;p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2" name="Google Shape;422;p8"/>
          <p:cNvSpPr txBox="1"/>
          <p:nvPr/>
        </p:nvSpPr>
        <p:spPr>
          <a:xfrm>
            <a:off x="854874" y="-70842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環境說明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"/>
          <p:cNvSpPr txBox="1"/>
          <p:nvPr/>
        </p:nvSpPr>
        <p:spPr>
          <a:xfrm flipH="1">
            <a:off x="188492" y="818019"/>
            <a:ext cx="8136905" cy="214784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虛擬化系統：本案採用VMware軟體建置虛擬化平台，</a:t>
            </a: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提高 IT 生產力、效率、靈活性與回應能力，加快佈建應用程式和資源的速度。</a:t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作業系統：本案AP server的作業系統採用 Ubuntu Linux，DB server使用微軟windows 2019作業系統。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備份軟體 : 採用Veeam Enterprise plus提供虛擬機與資料庫備份。</a:t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75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表單流程</a:t>
            </a:r>
            <a:endParaRPr/>
          </a:p>
        </p:txBody>
      </p:sp>
      <p:pic>
        <p:nvPicPr>
          <p:cNvPr id="1168" name="Google Shape;1168;p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76"/>
          <p:cNvSpPr/>
          <p:nvPr/>
        </p:nvSpPr>
        <p:spPr>
          <a:xfrm>
            <a:off x="856478" y="79775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案件受理/修改/補件</a:t>
            </a:r>
            <a:endParaRPr/>
          </a:p>
        </p:txBody>
      </p:sp>
      <p:cxnSp>
        <p:nvCxnSpPr>
          <p:cNvPr id="1176" name="Google Shape;1176;p276"/>
          <p:cNvCxnSpPr/>
          <p:nvPr/>
        </p:nvCxnSpPr>
        <p:spPr>
          <a:xfrm flipH="1" rot="10800000">
            <a:off x="172557" y="678553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7" name="Google Shape;1177;p276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78" name="Google Shape;1178;p276"/>
          <p:cNvSpPr/>
          <p:nvPr/>
        </p:nvSpPr>
        <p:spPr>
          <a:xfrm>
            <a:off x="3851664" y="864655"/>
            <a:ext cx="1048610" cy="276999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成立表單</a:t>
            </a:r>
            <a:endParaRPr b="0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9" name="Google Shape;1179;p276"/>
          <p:cNvSpPr txBox="1"/>
          <p:nvPr/>
        </p:nvSpPr>
        <p:spPr>
          <a:xfrm>
            <a:off x="2100948" y="728712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[01]案件建立/修改-&gt;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0" name="Google Shape;1180;p276"/>
          <p:cNvSpPr txBox="1"/>
          <p:nvPr/>
        </p:nvSpPr>
        <p:spPr>
          <a:xfrm>
            <a:off x="2012070" y="1008705"/>
            <a:ext cx="16835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&lt;- [02]取得表單檔案</a:t>
            </a:r>
            <a:endParaRPr/>
          </a:p>
        </p:txBody>
      </p:sp>
      <p:sp>
        <p:nvSpPr>
          <p:cNvPr id="1181" name="Google Shape;1181;p276"/>
          <p:cNvSpPr/>
          <p:nvPr/>
        </p:nvSpPr>
        <p:spPr>
          <a:xfrm>
            <a:off x="6589033" y="2184760"/>
            <a:ext cx="1048610" cy="30389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瀏覽表單</a:t>
            </a:r>
            <a:endParaRPr/>
          </a:p>
        </p:txBody>
      </p:sp>
      <p:sp>
        <p:nvSpPr>
          <p:cNvPr id="1182" name="Google Shape;1182;p276"/>
          <p:cNvSpPr/>
          <p:nvPr/>
        </p:nvSpPr>
        <p:spPr>
          <a:xfrm>
            <a:off x="3857782" y="2161314"/>
            <a:ext cx="1048610" cy="30389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表單補件</a:t>
            </a:r>
            <a:endParaRPr/>
          </a:p>
        </p:txBody>
      </p:sp>
      <p:sp>
        <p:nvSpPr>
          <p:cNvPr id="1183" name="Google Shape;1183;p276"/>
          <p:cNvSpPr/>
          <p:nvPr/>
        </p:nvSpPr>
        <p:spPr>
          <a:xfrm>
            <a:off x="3856893" y="2818346"/>
            <a:ext cx="1048610" cy="290616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表單簽名</a:t>
            </a:r>
            <a:endParaRPr/>
          </a:p>
        </p:txBody>
      </p:sp>
      <p:cxnSp>
        <p:nvCxnSpPr>
          <p:cNvPr id="1184" name="Google Shape;1184;p276"/>
          <p:cNvCxnSpPr>
            <a:stCxn id="1182" idx="2"/>
            <a:endCxn id="1183" idx="0"/>
          </p:cNvCxnSpPr>
          <p:nvPr/>
        </p:nvCxnSpPr>
        <p:spPr>
          <a:xfrm rot="5400000">
            <a:off x="4205087" y="2641308"/>
            <a:ext cx="353100" cy="900"/>
          </a:xfrm>
          <a:prstGeom prst="bentConnector3">
            <a:avLst>
              <a:gd fmla="val 50006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5" name="Google Shape;1185;p276"/>
          <p:cNvSpPr/>
          <p:nvPr/>
        </p:nvSpPr>
        <p:spPr>
          <a:xfrm>
            <a:off x="3851667" y="3688064"/>
            <a:ext cx="1048607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掃描</a:t>
            </a:r>
            <a:endParaRPr b="0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證件/附件</a:t>
            </a:r>
            <a:endParaRPr/>
          </a:p>
        </p:txBody>
      </p:sp>
      <p:sp>
        <p:nvSpPr>
          <p:cNvPr id="1186" name="Google Shape;1186;p276"/>
          <p:cNvSpPr/>
          <p:nvPr/>
        </p:nvSpPr>
        <p:spPr>
          <a:xfrm>
            <a:off x="5073972" y="3694088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</a:t>
            </a:r>
            <a:endParaRPr b="0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證件/附件</a:t>
            </a:r>
            <a:endParaRPr/>
          </a:p>
        </p:txBody>
      </p:sp>
      <p:sp>
        <p:nvSpPr>
          <p:cNvPr id="1187" name="Google Shape;1187;p276"/>
          <p:cNvSpPr/>
          <p:nvPr/>
        </p:nvSpPr>
        <p:spPr>
          <a:xfrm rot="5400000">
            <a:off x="4835787" y="3755018"/>
            <a:ext cx="317912" cy="1222308"/>
          </a:xfrm>
          <a:prstGeom prst="rightBrace">
            <a:avLst>
              <a:gd fmla="val 0" name="adj1"/>
              <a:gd fmla="val 49562" name="adj2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8" name="Google Shape;1188;p276"/>
          <p:cNvCxnSpPr>
            <a:stCxn id="1187" idx="1"/>
          </p:cNvCxnSpPr>
          <p:nvPr/>
        </p:nvCxnSpPr>
        <p:spPr>
          <a:xfrm flipH="1">
            <a:off x="4999197" y="4525128"/>
            <a:ext cx="900" cy="2118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9" name="Google Shape;1189;p276"/>
          <p:cNvSpPr/>
          <p:nvPr/>
        </p:nvSpPr>
        <p:spPr>
          <a:xfrm>
            <a:off x="6589033" y="298623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檢視表單</a:t>
            </a:r>
            <a:endParaRPr/>
          </a:p>
        </p:txBody>
      </p:sp>
      <p:sp>
        <p:nvSpPr>
          <p:cNvPr id="1190" name="Google Shape;1190;p276"/>
          <p:cNvSpPr/>
          <p:nvPr/>
        </p:nvSpPr>
        <p:spPr>
          <a:xfrm>
            <a:off x="7863685" y="2977855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檢視(下載)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證件/附件</a:t>
            </a:r>
            <a:endParaRPr/>
          </a:p>
        </p:txBody>
      </p:sp>
      <p:cxnSp>
        <p:nvCxnSpPr>
          <p:cNvPr id="1191" name="Google Shape;1191;p276"/>
          <p:cNvCxnSpPr>
            <a:stCxn id="1181" idx="2"/>
            <a:endCxn id="1189" idx="0"/>
          </p:cNvCxnSpPr>
          <p:nvPr/>
        </p:nvCxnSpPr>
        <p:spPr>
          <a:xfrm>
            <a:off x="7113338" y="2488654"/>
            <a:ext cx="0" cy="4977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2" name="Google Shape;1192;p276"/>
          <p:cNvCxnSpPr>
            <a:endCxn id="1190" idx="0"/>
          </p:cNvCxnSpPr>
          <p:nvPr/>
        </p:nvCxnSpPr>
        <p:spPr>
          <a:xfrm>
            <a:off x="7099490" y="2630755"/>
            <a:ext cx="1288500" cy="3471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3" name="Google Shape;1193;p276"/>
          <p:cNvSpPr txBox="1"/>
          <p:nvPr/>
        </p:nvSpPr>
        <p:spPr>
          <a:xfrm>
            <a:off x="7637643" y="3477308"/>
            <a:ext cx="1424072" cy="553998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若上傳的檔案為圖片則顯示檢視，若上傳檔案則顯示下載</a:t>
            </a:r>
            <a:endParaRPr/>
          </a:p>
        </p:txBody>
      </p:sp>
      <p:sp>
        <p:nvSpPr>
          <p:cNvPr id="1194" name="Google Shape;1194;p276"/>
          <p:cNvSpPr txBox="1"/>
          <p:nvPr/>
        </p:nvSpPr>
        <p:spPr>
          <a:xfrm>
            <a:off x="4459555" y="1884856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[03_2]表單補件操作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5" name="Google Shape;1195;p276"/>
          <p:cNvSpPr txBox="1"/>
          <p:nvPr/>
        </p:nvSpPr>
        <p:spPr>
          <a:xfrm>
            <a:off x="7190806" y="1882299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[03_3]瀏覽表單資料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96" name="Google Shape;1196;p276"/>
          <p:cNvCxnSpPr>
            <a:stCxn id="1175" idx="2"/>
            <a:endCxn id="1197" idx="0"/>
          </p:cNvCxnSpPr>
          <p:nvPr/>
        </p:nvCxnSpPr>
        <p:spPr>
          <a:xfrm flipH="1">
            <a:off x="1372983" y="1213663"/>
            <a:ext cx="7800" cy="33687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8" name="Google Shape;1198;p276"/>
          <p:cNvSpPr/>
          <p:nvPr/>
        </p:nvSpPr>
        <p:spPr>
          <a:xfrm>
            <a:off x="2367265" y="2161314"/>
            <a:ext cx="1048610" cy="30389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表單歷程</a:t>
            </a:r>
            <a:endParaRPr/>
          </a:p>
        </p:txBody>
      </p:sp>
      <p:sp>
        <p:nvSpPr>
          <p:cNvPr id="1199" name="Google Shape;1199;p276"/>
          <p:cNvSpPr txBox="1"/>
          <p:nvPr/>
        </p:nvSpPr>
        <p:spPr>
          <a:xfrm>
            <a:off x="2904805" y="1920995"/>
            <a:ext cx="13523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[03_1]表單歷程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00" name="Google Shape;1200;p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276"/>
          <p:cNvSpPr txBox="1"/>
          <p:nvPr/>
        </p:nvSpPr>
        <p:spPr>
          <a:xfrm>
            <a:off x="886946" y="188083"/>
            <a:ext cx="11721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NCPS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97" name="Google Shape;1197;p276"/>
          <p:cNvSpPr/>
          <p:nvPr/>
        </p:nvSpPr>
        <p:spPr>
          <a:xfrm>
            <a:off x="848590" y="4582261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案件結案</a:t>
            </a:r>
            <a:endParaRPr/>
          </a:p>
        </p:txBody>
      </p:sp>
      <p:sp>
        <p:nvSpPr>
          <p:cNvPr id="1203" name="Google Shape;1203;p276"/>
          <p:cNvSpPr/>
          <p:nvPr/>
        </p:nvSpPr>
        <p:spPr>
          <a:xfrm>
            <a:off x="4459555" y="4736913"/>
            <a:ext cx="1048610" cy="301343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儲存表單</a:t>
            </a:r>
            <a:endParaRPr/>
          </a:p>
        </p:txBody>
      </p:sp>
      <p:cxnSp>
        <p:nvCxnSpPr>
          <p:cNvPr id="1204" name="Google Shape;1204;p276"/>
          <p:cNvCxnSpPr>
            <a:endCxn id="1178" idx="1"/>
          </p:cNvCxnSpPr>
          <p:nvPr/>
        </p:nvCxnSpPr>
        <p:spPr>
          <a:xfrm flipH="1" rot="10800000">
            <a:off x="1904964" y="1003155"/>
            <a:ext cx="1946700" cy="93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5" name="Google Shape;1205;p276"/>
          <p:cNvSpPr/>
          <p:nvPr/>
        </p:nvSpPr>
        <p:spPr>
          <a:xfrm>
            <a:off x="3858595" y="1399737"/>
            <a:ext cx="1041679" cy="264633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我的表單頁</a:t>
            </a:r>
            <a:endParaRPr b="0" i="0" sz="12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06" name="Google Shape;1206;p276"/>
          <p:cNvCxnSpPr>
            <a:stCxn id="1178" idx="2"/>
            <a:endCxn id="1205" idx="0"/>
          </p:cNvCxnSpPr>
          <p:nvPr/>
        </p:nvCxnSpPr>
        <p:spPr>
          <a:xfrm flipH="1" rot="-5400000">
            <a:off x="4248769" y="1268854"/>
            <a:ext cx="258000" cy="3600"/>
          </a:xfrm>
          <a:prstGeom prst="bentConnector3">
            <a:avLst>
              <a:gd fmla="val 50016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7" name="Google Shape;1207;p276"/>
          <p:cNvCxnSpPr>
            <a:stCxn id="1205" idx="2"/>
            <a:endCxn id="1182" idx="0"/>
          </p:cNvCxnSpPr>
          <p:nvPr/>
        </p:nvCxnSpPr>
        <p:spPr>
          <a:xfrm flipH="1" rot="-5400000">
            <a:off x="4132385" y="1911420"/>
            <a:ext cx="496800" cy="2700"/>
          </a:xfrm>
          <a:prstGeom prst="bentConnector3">
            <a:avLst>
              <a:gd fmla="val 50014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8" name="Google Shape;1208;p276"/>
          <p:cNvCxnSpPr>
            <a:stCxn id="1205" idx="2"/>
            <a:endCxn id="1198" idx="0"/>
          </p:cNvCxnSpPr>
          <p:nvPr/>
        </p:nvCxnSpPr>
        <p:spPr>
          <a:xfrm rot="5400000">
            <a:off x="3387035" y="1168770"/>
            <a:ext cx="496800" cy="1488000"/>
          </a:xfrm>
          <a:prstGeom prst="bentConnector3">
            <a:avLst>
              <a:gd fmla="val 29714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9" name="Google Shape;1209;p276"/>
          <p:cNvCxnSpPr>
            <a:stCxn id="1205" idx="2"/>
            <a:endCxn id="1181" idx="0"/>
          </p:cNvCxnSpPr>
          <p:nvPr/>
        </p:nvCxnSpPr>
        <p:spPr>
          <a:xfrm flipH="1" rot="-5400000">
            <a:off x="5486135" y="557670"/>
            <a:ext cx="520500" cy="2733900"/>
          </a:xfrm>
          <a:prstGeom prst="bentConnector3">
            <a:avLst>
              <a:gd fmla="val 26737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0" name="Google Shape;1210;p276"/>
          <p:cNvCxnSpPr>
            <a:stCxn id="1183" idx="2"/>
            <a:endCxn id="1186" idx="0"/>
          </p:cNvCxnSpPr>
          <p:nvPr/>
        </p:nvCxnSpPr>
        <p:spPr>
          <a:xfrm flipH="1" rot="-5400000">
            <a:off x="4697248" y="2792912"/>
            <a:ext cx="585000" cy="1217100"/>
          </a:xfrm>
          <a:prstGeom prst="bentConnector3">
            <a:avLst>
              <a:gd fmla="val 30472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1" name="Google Shape;1211;p276"/>
          <p:cNvCxnSpPr>
            <a:stCxn id="1183" idx="2"/>
          </p:cNvCxnSpPr>
          <p:nvPr/>
        </p:nvCxnSpPr>
        <p:spPr>
          <a:xfrm flipH="1" rot="-5400000">
            <a:off x="4079098" y="3411062"/>
            <a:ext cx="605700" cy="1500"/>
          </a:xfrm>
          <a:prstGeom prst="bentConnector3">
            <a:avLst>
              <a:gd fmla="val 50003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2" name="Google Shape;1212;p276"/>
          <p:cNvSpPr txBox="1"/>
          <p:nvPr/>
        </p:nvSpPr>
        <p:spPr>
          <a:xfrm>
            <a:off x="4983860" y="1282941"/>
            <a:ext cx="1424072" cy="400110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受理部門可操作自己所屬的表單案件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77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取消表單</a:t>
            </a:r>
            <a:endParaRPr/>
          </a:p>
        </p:txBody>
      </p:sp>
      <p:pic>
        <p:nvPicPr>
          <p:cNvPr id="1218" name="Google Shape;1218;p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5" name="Google Shape;1225;p278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278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227" name="Google Shape;1227;p278"/>
          <p:cNvSpPr/>
          <p:nvPr/>
        </p:nvSpPr>
        <p:spPr>
          <a:xfrm>
            <a:off x="849639" y="127961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案件取消</a:t>
            </a:r>
            <a:endParaRPr/>
          </a:p>
        </p:txBody>
      </p:sp>
      <p:sp>
        <p:nvSpPr>
          <p:cNvPr id="1228" name="Google Shape;1228;p278"/>
          <p:cNvSpPr/>
          <p:nvPr/>
        </p:nvSpPr>
        <p:spPr>
          <a:xfrm>
            <a:off x="3858595" y="127961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案件狀態變更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29" name="Google Shape;1229;p278"/>
          <p:cNvCxnSpPr>
            <a:stCxn id="1227" idx="3"/>
            <a:endCxn id="1228" idx="1"/>
          </p:cNvCxnSpPr>
          <p:nvPr/>
        </p:nvCxnSpPr>
        <p:spPr>
          <a:xfrm>
            <a:off x="1898249" y="1487571"/>
            <a:ext cx="1960200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0" name="Google Shape;1230;p278"/>
          <p:cNvSpPr/>
          <p:nvPr/>
        </p:nvSpPr>
        <p:spPr>
          <a:xfrm>
            <a:off x="3860342" y="219642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我的取消區</a:t>
            </a:r>
            <a:endParaRPr/>
          </a:p>
        </p:txBody>
      </p:sp>
      <p:cxnSp>
        <p:nvCxnSpPr>
          <p:cNvPr id="1231" name="Google Shape;1231;p278"/>
          <p:cNvCxnSpPr>
            <a:stCxn id="1228" idx="2"/>
            <a:endCxn id="1230" idx="0"/>
          </p:cNvCxnSpPr>
          <p:nvPr/>
        </p:nvCxnSpPr>
        <p:spPr>
          <a:xfrm>
            <a:off x="4382900" y="1695523"/>
            <a:ext cx="1800" cy="5010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2" name="Google Shape;1232;p278"/>
          <p:cNvSpPr txBox="1"/>
          <p:nvPr/>
        </p:nvSpPr>
        <p:spPr>
          <a:xfrm>
            <a:off x="1908256" y="1177753"/>
            <a:ext cx="19503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 取消表單-&gt;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3" name="Google Shape;1233;p278"/>
          <p:cNvSpPr txBox="1"/>
          <p:nvPr/>
        </p:nvSpPr>
        <p:spPr>
          <a:xfrm>
            <a:off x="1873636" y="1527676"/>
            <a:ext cx="1973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&lt;-[03]取消成功通知 </a:t>
            </a:r>
            <a:endParaRPr/>
          </a:p>
        </p:txBody>
      </p:sp>
      <p:sp>
        <p:nvSpPr>
          <p:cNvPr id="1234" name="Google Shape;1234;p278"/>
          <p:cNvSpPr/>
          <p:nvPr/>
        </p:nvSpPr>
        <p:spPr>
          <a:xfrm>
            <a:off x="3858595" y="315156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表單歷程</a:t>
            </a:r>
            <a:endParaRPr/>
          </a:p>
        </p:txBody>
      </p:sp>
      <p:cxnSp>
        <p:nvCxnSpPr>
          <p:cNvPr id="1235" name="Google Shape;1235;p278"/>
          <p:cNvCxnSpPr>
            <a:stCxn id="1230" idx="2"/>
            <a:endCxn id="1234" idx="0"/>
          </p:cNvCxnSpPr>
          <p:nvPr/>
        </p:nvCxnSpPr>
        <p:spPr>
          <a:xfrm flipH="1">
            <a:off x="4382847" y="2612331"/>
            <a:ext cx="1800" cy="5391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6" name="Google Shape;1236;p278"/>
          <p:cNvSpPr/>
          <p:nvPr/>
        </p:nvSpPr>
        <p:spPr>
          <a:xfrm>
            <a:off x="6213175" y="315156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瀏覽表單</a:t>
            </a:r>
            <a:endParaRPr/>
          </a:p>
        </p:txBody>
      </p:sp>
      <p:cxnSp>
        <p:nvCxnSpPr>
          <p:cNvPr id="1237" name="Google Shape;1237;p278"/>
          <p:cNvCxnSpPr>
            <a:endCxn id="1236" idx="0"/>
          </p:cNvCxnSpPr>
          <p:nvPr/>
        </p:nvCxnSpPr>
        <p:spPr>
          <a:xfrm>
            <a:off x="4360580" y="2784369"/>
            <a:ext cx="2376900" cy="3672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8" name="Google Shape;1238;p278"/>
          <p:cNvSpPr/>
          <p:nvPr/>
        </p:nvSpPr>
        <p:spPr>
          <a:xfrm>
            <a:off x="6213175" y="411936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檢視表單</a:t>
            </a:r>
            <a:endParaRPr/>
          </a:p>
        </p:txBody>
      </p:sp>
      <p:sp>
        <p:nvSpPr>
          <p:cNvPr id="1239" name="Google Shape;1239;p278"/>
          <p:cNvSpPr/>
          <p:nvPr/>
        </p:nvSpPr>
        <p:spPr>
          <a:xfrm>
            <a:off x="7487827" y="411098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檢視(下載)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證件/附件</a:t>
            </a:r>
            <a:endParaRPr/>
          </a:p>
        </p:txBody>
      </p:sp>
      <p:cxnSp>
        <p:nvCxnSpPr>
          <p:cNvPr id="1240" name="Google Shape;1240;p278"/>
          <p:cNvCxnSpPr>
            <a:stCxn id="1236" idx="2"/>
            <a:endCxn id="1238" idx="0"/>
          </p:cNvCxnSpPr>
          <p:nvPr/>
        </p:nvCxnSpPr>
        <p:spPr>
          <a:xfrm>
            <a:off x="6737480" y="3567473"/>
            <a:ext cx="0" cy="5520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1" name="Google Shape;1241;p278"/>
          <p:cNvCxnSpPr>
            <a:endCxn id="1239" idx="0"/>
          </p:cNvCxnSpPr>
          <p:nvPr/>
        </p:nvCxnSpPr>
        <p:spPr>
          <a:xfrm>
            <a:off x="6723632" y="3763883"/>
            <a:ext cx="1288500" cy="3471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2" name="Google Shape;1242;p278"/>
          <p:cNvSpPr txBox="1"/>
          <p:nvPr/>
        </p:nvSpPr>
        <p:spPr>
          <a:xfrm>
            <a:off x="7670025" y="2730180"/>
            <a:ext cx="1424072" cy="923330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若上傳的檔案為圖片則顯示檢視，若上傳檔案則顯示下載</a:t>
            </a:r>
            <a:endParaRPr/>
          </a:p>
        </p:txBody>
      </p:sp>
      <p:sp>
        <p:nvSpPr>
          <p:cNvPr id="1243" name="Google Shape;1243;p278"/>
          <p:cNvSpPr txBox="1"/>
          <p:nvPr/>
        </p:nvSpPr>
        <p:spPr>
          <a:xfrm>
            <a:off x="4746033" y="1713111"/>
            <a:ext cx="3749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[02_1] 若為個人取消則需要簽名，公司取消不用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[02_2]我的取消區頁面顯示已取消的案件</a:t>
            </a:r>
            <a:endParaRPr/>
          </a:p>
        </p:txBody>
      </p:sp>
      <p:sp>
        <p:nvSpPr>
          <p:cNvPr id="1244" name="Google Shape;1244;p278"/>
          <p:cNvSpPr txBox="1"/>
          <p:nvPr/>
        </p:nvSpPr>
        <p:spPr>
          <a:xfrm>
            <a:off x="2547182" y="2874570"/>
            <a:ext cx="19503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[04_1] 查看表單歷程</a:t>
            </a:r>
            <a:endParaRPr/>
          </a:p>
        </p:txBody>
      </p:sp>
      <p:sp>
        <p:nvSpPr>
          <p:cNvPr id="1245" name="Google Shape;1245;p278"/>
          <p:cNvSpPr txBox="1"/>
          <p:nvPr/>
        </p:nvSpPr>
        <p:spPr>
          <a:xfrm>
            <a:off x="4893231" y="2881544"/>
            <a:ext cx="19503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[04_2] 瀏覽表單資料</a:t>
            </a:r>
            <a:endParaRPr/>
          </a:p>
        </p:txBody>
      </p:sp>
      <p:pic>
        <p:nvPicPr>
          <p:cNvPr id="1246" name="Google Shape;1246;p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83660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278"/>
          <p:cNvSpPr txBox="1"/>
          <p:nvPr/>
        </p:nvSpPr>
        <p:spPr>
          <a:xfrm>
            <a:off x="886946" y="188083"/>
            <a:ext cx="11721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NCPS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79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調閱流程</a:t>
            </a:r>
            <a:endParaRPr/>
          </a:p>
        </p:txBody>
      </p:sp>
      <p:pic>
        <p:nvPicPr>
          <p:cNvPr id="1254" name="Google Shape;1254;p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80"/>
          <p:cNvSpPr txBox="1"/>
          <p:nvPr/>
        </p:nvSpPr>
        <p:spPr>
          <a:xfrm>
            <a:off x="3995620" y="167794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cxnSp>
        <p:nvCxnSpPr>
          <p:cNvPr id="1261" name="Google Shape;1261;p280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2" name="Google Shape;1262;p280"/>
          <p:cNvSpPr/>
          <p:nvPr/>
        </p:nvSpPr>
        <p:spPr>
          <a:xfrm>
            <a:off x="3950811" y="194992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調閱申請頁(TPES 使用者)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3" name="Google Shape;1263;p280"/>
          <p:cNvSpPr/>
          <p:nvPr/>
        </p:nvSpPr>
        <p:spPr>
          <a:xfrm>
            <a:off x="5740109" y="194992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調閱簽核頁</a:t>
            </a:r>
            <a:endParaRPr/>
          </a:p>
        </p:txBody>
      </p:sp>
      <p:sp>
        <p:nvSpPr>
          <p:cNvPr id="1264" name="Google Shape;1264;p280"/>
          <p:cNvSpPr/>
          <p:nvPr/>
        </p:nvSpPr>
        <p:spPr>
          <a:xfrm>
            <a:off x="5740109" y="3266441"/>
            <a:ext cx="1076714" cy="43695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我的調閱區</a:t>
            </a:r>
            <a:endParaRPr/>
          </a:p>
        </p:txBody>
      </p:sp>
      <p:cxnSp>
        <p:nvCxnSpPr>
          <p:cNvPr id="1265" name="Google Shape;1265;p280"/>
          <p:cNvCxnSpPr>
            <a:stCxn id="1262" idx="3"/>
            <a:endCxn id="1263" idx="1"/>
          </p:cNvCxnSpPr>
          <p:nvPr/>
        </p:nvCxnSpPr>
        <p:spPr>
          <a:xfrm>
            <a:off x="4999421" y="2157879"/>
            <a:ext cx="740700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6" name="Google Shape;1266;p280"/>
          <p:cNvSpPr txBox="1"/>
          <p:nvPr/>
        </p:nvSpPr>
        <p:spPr>
          <a:xfrm>
            <a:off x="6749982" y="1731563"/>
            <a:ext cx="18989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受理人員申請調閱，須經由申請人主管簽核、核算課長簽核</a:t>
            </a:r>
            <a:endParaRPr b="1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280"/>
          <p:cNvSpPr txBox="1"/>
          <p:nvPr/>
        </p:nvSpPr>
        <p:spPr>
          <a:xfrm>
            <a:off x="4850984" y="1729506"/>
            <a:ext cx="23277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[03]申請調閱 (TPES 使用者)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8" name="Google Shape;1268;p280"/>
          <p:cNvSpPr txBox="1"/>
          <p:nvPr/>
        </p:nvSpPr>
        <p:spPr>
          <a:xfrm>
            <a:off x="6278466" y="2464441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[04_1]簽核後</a:t>
            </a:r>
            <a:endParaRPr/>
          </a:p>
        </p:txBody>
      </p:sp>
      <p:sp>
        <p:nvSpPr>
          <p:cNvPr id="1269" name="Google Shape;1269;p280"/>
          <p:cNvSpPr/>
          <p:nvPr/>
        </p:nvSpPr>
        <p:spPr>
          <a:xfrm>
            <a:off x="1997870" y="932936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紙本申請</a:t>
            </a:r>
            <a:endParaRPr/>
          </a:p>
        </p:txBody>
      </p:sp>
      <p:sp>
        <p:nvSpPr>
          <p:cNvPr id="1270" name="Google Shape;1270;p280"/>
          <p:cNvSpPr txBox="1"/>
          <p:nvPr/>
        </p:nvSpPr>
        <p:spPr>
          <a:xfrm>
            <a:off x="1638760" y="260127"/>
            <a:ext cx="17668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TPES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使用者</a:t>
            </a:r>
            <a:endParaRPr/>
          </a:p>
        </p:txBody>
      </p:sp>
      <p:sp>
        <p:nvSpPr>
          <p:cNvPr id="1271" name="Google Shape;1271;p280"/>
          <p:cNvSpPr/>
          <p:nvPr/>
        </p:nvSpPr>
        <p:spPr>
          <a:xfrm>
            <a:off x="3950811" y="94221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調閱申請頁(調閱管理人與核算課長)</a:t>
            </a:r>
            <a:endParaRPr b="1" i="0" sz="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72" name="Google Shape;1272;p280"/>
          <p:cNvCxnSpPr>
            <a:stCxn id="1269" idx="3"/>
            <a:endCxn id="1271" idx="1"/>
          </p:cNvCxnSpPr>
          <p:nvPr/>
        </p:nvCxnSpPr>
        <p:spPr>
          <a:xfrm>
            <a:off x="3046480" y="1140888"/>
            <a:ext cx="904200" cy="93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273" name="Google Shape;1273;p280"/>
          <p:cNvSpPr txBox="1"/>
          <p:nvPr/>
        </p:nvSpPr>
        <p:spPr>
          <a:xfrm>
            <a:off x="1975393" y="1348787"/>
            <a:ext cx="23277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[01]申請調閱 (非TPES 使用者)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74" name="Google Shape;1274;p280"/>
          <p:cNvCxnSpPr>
            <a:stCxn id="1271" idx="3"/>
            <a:endCxn id="1264" idx="3"/>
          </p:cNvCxnSpPr>
          <p:nvPr/>
        </p:nvCxnSpPr>
        <p:spPr>
          <a:xfrm>
            <a:off x="4999421" y="1150165"/>
            <a:ext cx="1817400" cy="2334900"/>
          </a:xfrm>
          <a:prstGeom prst="bentConnector3">
            <a:avLst>
              <a:gd fmla="val 200257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75" name="Google Shape;1275;p280"/>
          <p:cNvSpPr txBox="1"/>
          <p:nvPr/>
        </p:nvSpPr>
        <p:spPr>
          <a:xfrm>
            <a:off x="5067252" y="856071"/>
            <a:ext cx="37552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[02]調閱申請流程(調閱管理員與核算課長無須簽核)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6" name="Google Shape;1276;p280"/>
          <p:cNvSpPr/>
          <p:nvPr/>
        </p:nvSpPr>
        <p:spPr>
          <a:xfrm>
            <a:off x="1997870" y="407947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調閱案件</a:t>
            </a:r>
            <a:endParaRPr/>
          </a:p>
        </p:txBody>
      </p:sp>
      <p:cxnSp>
        <p:nvCxnSpPr>
          <p:cNvPr id="1277" name="Google Shape;1277;p280"/>
          <p:cNvCxnSpPr>
            <a:stCxn id="1264" idx="2"/>
            <a:endCxn id="1276" idx="3"/>
          </p:cNvCxnSpPr>
          <p:nvPr/>
        </p:nvCxnSpPr>
        <p:spPr>
          <a:xfrm rot="5400000">
            <a:off x="4370466" y="2379495"/>
            <a:ext cx="584100" cy="3231900"/>
          </a:xfrm>
          <a:prstGeom prst="bentConnector2">
            <a:avLst/>
          </a:prstGeom>
          <a:noFill/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78" name="Google Shape;1278;p280"/>
          <p:cNvSpPr txBox="1"/>
          <p:nvPr/>
        </p:nvSpPr>
        <p:spPr>
          <a:xfrm>
            <a:off x="3625754" y="4317368"/>
            <a:ext cx="37337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[05]非 TPES 使用者由調閱管理員調閱後列印提供</a:t>
            </a:r>
            <a:endParaRPr/>
          </a:p>
        </p:txBody>
      </p:sp>
      <p:pic>
        <p:nvPicPr>
          <p:cNvPr id="1279" name="Google Shape;1279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80"/>
          <p:cNvSpPr txBox="1"/>
          <p:nvPr/>
        </p:nvSpPr>
        <p:spPr>
          <a:xfrm>
            <a:off x="6379925" y="2738953"/>
            <a:ext cx="2029395" cy="400110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簽核通過即可在我的調閱區中查看案件檔案，若被退件則無權限</a:t>
            </a:r>
            <a:endParaRPr/>
          </a:p>
        </p:txBody>
      </p:sp>
      <p:cxnSp>
        <p:nvCxnSpPr>
          <p:cNvPr id="1282" name="Google Shape;1282;p280"/>
          <p:cNvCxnSpPr>
            <a:stCxn id="1263" idx="2"/>
            <a:endCxn id="1264" idx="0"/>
          </p:cNvCxnSpPr>
          <p:nvPr/>
        </p:nvCxnSpPr>
        <p:spPr>
          <a:xfrm>
            <a:off x="6264414" y="2365831"/>
            <a:ext cx="14100" cy="9006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81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核算流程</a:t>
            </a:r>
            <a:endParaRPr/>
          </a:p>
        </p:txBody>
      </p:sp>
      <p:pic>
        <p:nvPicPr>
          <p:cNvPr id="1288" name="Google Shape;1288;p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282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6" name="Google Shape;1296;p282"/>
          <p:cNvSpPr txBox="1"/>
          <p:nvPr/>
        </p:nvSpPr>
        <p:spPr>
          <a:xfrm>
            <a:off x="5619162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297" name="Google Shape;1297;p282"/>
          <p:cNvSpPr/>
          <p:nvPr/>
        </p:nvSpPr>
        <p:spPr>
          <a:xfrm>
            <a:off x="2667984" y="107166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案件結案</a:t>
            </a:r>
            <a:endParaRPr/>
          </a:p>
        </p:txBody>
      </p:sp>
      <p:sp>
        <p:nvSpPr>
          <p:cNvPr id="1298" name="Google Shape;1298;p282"/>
          <p:cNvSpPr/>
          <p:nvPr/>
        </p:nvSpPr>
        <p:spPr>
          <a:xfrm>
            <a:off x="5619162" y="107166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進入核算</a:t>
            </a:r>
            <a:endParaRPr/>
          </a:p>
        </p:txBody>
      </p:sp>
      <p:sp>
        <p:nvSpPr>
          <p:cNvPr id="1299" name="Google Shape;1299;p282"/>
          <p:cNvSpPr/>
          <p:nvPr/>
        </p:nvSpPr>
        <p:spPr>
          <a:xfrm>
            <a:off x="5619162" y="254313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歸檔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0" name="Google Shape;1300;p282"/>
          <p:cNvSpPr/>
          <p:nvPr/>
        </p:nvSpPr>
        <p:spPr>
          <a:xfrm>
            <a:off x="2655270" y="178052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退件補件</a:t>
            </a:r>
            <a:endParaRPr/>
          </a:p>
        </p:txBody>
      </p:sp>
      <p:cxnSp>
        <p:nvCxnSpPr>
          <p:cNvPr id="1301" name="Google Shape;1301;p282"/>
          <p:cNvCxnSpPr/>
          <p:nvPr/>
        </p:nvCxnSpPr>
        <p:spPr>
          <a:xfrm flipH="1" rot="10800000">
            <a:off x="3750019" y="1279019"/>
            <a:ext cx="1869000" cy="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2" name="Google Shape;1302;p282"/>
          <p:cNvSpPr txBox="1"/>
          <p:nvPr/>
        </p:nvSpPr>
        <p:spPr>
          <a:xfrm>
            <a:off x="4084287" y="965420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[01]結案 -&gt;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03" name="Google Shape;1303;p282"/>
          <p:cNvCxnSpPr/>
          <p:nvPr/>
        </p:nvCxnSpPr>
        <p:spPr>
          <a:xfrm flipH="1">
            <a:off x="6121062" y="1487571"/>
            <a:ext cx="700" cy="985121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4" name="Google Shape;1304;p282"/>
          <p:cNvCxnSpPr/>
          <p:nvPr/>
        </p:nvCxnSpPr>
        <p:spPr>
          <a:xfrm flipH="1">
            <a:off x="3726162" y="1470563"/>
            <a:ext cx="2394900" cy="4932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5" name="Google Shape;1305;p282"/>
          <p:cNvSpPr txBox="1"/>
          <p:nvPr/>
        </p:nvSpPr>
        <p:spPr>
          <a:xfrm>
            <a:off x="4027763" y="1694467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&lt;-[02_2]退件通知</a:t>
            </a:r>
            <a:endParaRPr/>
          </a:p>
        </p:txBody>
      </p:sp>
      <p:sp>
        <p:nvSpPr>
          <p:cNvPr id="1306" name="Google Shape;1306;p282"/>
          <p:cNvSpPr txBox="1"/>
          <p:nvPr/>
        </p:nvSpPr>
        <p:spPr>
          <a:xfrm>
            <a:off x="4343640" y="1988475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核算課退件</a:t>
            </a:r>
            <a:endParaRPr/>
          </a:p>
        </p:txBody>
      </p:sp>
      <p:cxnSp>
        <p:nvCxnSpPr>
          <p:cNvPr id="1307" name="Google Shape;1307;p282"/>
          <p:cNvCxnSpPr/>
          <p:nvPr/>
        </p:nvCxnSpPr>
        <p:spPr>
          <a:xfrm flipH="1">
            <a:off x="3758080" y="2973597"/>
            <a:ext cx="2394900" cy="2928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8" name="Google Shape;1308;p282"/>
          <p:cNvSpPr txBox="1"/>
          <p:nvPr/>
        </p:nvSpPr>
        <p:spPr>
          <a:xfrm>
            <a:off x="4027763" y="2784660"/>
            <a:ext cx="15689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&lt;-[03]待歸檔通知NCPS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09" name="Google Shape;1309;p282"/>
          <p:cNvCxnSpPr/>
          <p:nvPr/>
        </p:nvCxnSpPr>
        <p:spPr>
          <a:xfrm flipH="1" rot="10800000">
            <a:off x="3192289" y="1487571"/>
            <a:ext cx="443" cy="28394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0" name="Google Shape;1310;p282"/>
          <p:cNvSpPr txBox="1"/>
          <p:nvPr/>
        </p:nvSpPr>
        <p:spPr>
          <a:xfrm>
            <a:off x="6845808" y="1518466"/>
            <a:ext cx="21489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結案的案件中，由案件受理項目決定需核算與否。</a:t>
            </a:r>
            <a:endParaRPr b="1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1" name="Google Shape;1311;p282"/>
          <p:cNvSpPr txBox="1"/>
          <p:nvPr/>
        </p:nvSpPr>
        <p:spPr>
          <a:xfrm>
            <a:off x="6241271" y="2081188"/>
            <a:ext cx="15689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[02_1]核算課通過或不須核算-&gt;</a:t>
            </a:r>
            <a:endParaRPr/>
          </a:p>
        </p:txBody>
      </p:sp>
      <p:sp>
        <p:nvSpPr>
          <p:cNvPr id="1312" name="Google Shape;1312;p282"/>
          <p:cNvSpPr/>
          <p:nvPr/>
        </p:nvSpPr>
        <p:spPr>
          <a:xfrm>
            <a:off x="2687002" y="3058436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歸檔處理</a:t>
            </a:r>
            <a:endParaRPr/>
          </a:p>
        </p:txBody>
      </p:sp>
      <p:pic>
        <p:nvPicPr>
          <p:cNvPr id="1313" name="Google Shape;1313;p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282"/>
          <p:cNvSpPr txBox="1"/>
          <p:nvPr/>
        </p:nvSpPr>
        <p:spPr>
          <a:xfrm>
            <a:off x="2667984" y="188083"/>
            <a:ext cx="11721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NCPS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316" name="Google Shape;1316;p282"/>
          <p:cNvSpPr txBox="1"/>
          <p:nvPr/>
        </p:nvSpPr>
        <p:spPr>
          <a:xfrm>
            <a:off x="6241271" y="3396628"/>
            <a:ext cx="2029395" cy="553998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不用核算的案件在每日8:00~17:30開始每半小時送出所有未送的待歸檔案件</a:t>
            </a:r>
            <a:endParaRPr b="1" i="0" sz="10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7" name="Google Shape;1317;p282"/>
          <p:cNvSpPr txBox="1"/>
          <p:nvPr/>
        </p:nvSpPr>
        <p:spPr>
          <a:xfrm>
            <a:off x="4123585" y="3395492"/>
            <a:ext cx="2029395" cy="1015663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須核算的案件在每日13:00~17:00每小時傳送該時間點前4~5小時範圍內的待歸檔案件；而在每日12:00及18:00這兩個時間點會送出該時間點前所有的待歸檔案件。</a:t>
            </a:r>
            <a:endParaRPr b="1" i="0" sz="10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83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核算退件</a:t>
            </a:r>
            <a:endParaRPr/>
          </a:p>
        </p:txBody>
      </p:sp>
      <p:pic>
        <p:nvPicPr>
          <p:cNvPr id="1323" name="Google Shape;1323;p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284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0" name="Google Shape;1330;p284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331" name="Google Shape;1331;p284"/>
          <p:cNvSpPr/>
          <p:nvPr/>
        </p:nvSpPr>
        <p:spPr>
          <a:xfrm>
            <a:off x="3858595" y="108149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核算課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2" name="Google Shape;1332;p284"/>
          <p:cNvSpPr/>
          <p:nvPr/>
        </p:nvSpPr>
        <p:spPr>
          <a:xfrm>
            <a:off x="3858595" y="199068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退件區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33" name="Google Shape;1333;p284"/>
          <p:cNvCxnSpPr>
            <a:stCxn id="1331" idx="2"/>
            <a:endCxn id="1332" idx="0"/>
          </p:cNvCxnSpPr>
          <p:nvPr/>
        </p:nvCxnSpPr>
        <p:spPr>
          <a:xfrm>
            <a:off x="4382900" y="1497403"/>
            <a:ext cx="0" cy="4932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4" name="Google Shape;1334;p284"/>
          <p:cNvSpPr/>
          <p:nvPr/>
        </p:nvSpPr>
        <p:spPr>
          <a:xfrm>
            <a:off x="3858595" y="3023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表單歷程</a:t>
            </a:r>
            <a:endParaRPr/>
          </a:p>
        </p:txBody>
      </p:sp>
      <p:cxnSp>
        <p:nvCxnSpPr>
          <p:cNvPr id="1335" name="Google Shape;1335;p284"/>
          <p:cNvCxnSpPr>
            <a:stCxn id="1332" idx="2"/>
            <a:endCxn id="1334" idx="0"/>
          </p:cNvCxnSpPr>
          <p:nvPr/>
        </p:nvCxnSpPr>
        <p:spPr>
          <a:xfrm>
            <a:off x="4382900" y="2406591"/>
            <a:ext cx="0" cy="6165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6" name="Google Shape;1336;p284"/>
          <p:cNvSpPr/>
          <p:nvPr/>
        </p:nvSpPr>
        <p:spPr>
          <a:xfrm>
            <a:off x="6213175" y="3023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瀏覽表單</a:t>
            </a:r>
            <a:endParaRPr/>
          </a:p>
        </p:txBody>
      </p:sp>
      <p:cxnSp>
        <p:nvCxnSpPr>
          <p:cNvPr id="1337" name="Google Shape;1337;p284"/>
          <p:cNvCxnSpPr>
            <a:endCxn id="1336" idx="0"/>
          </p:cNvCxnSpPr>
          <p:nvPr/>
        </p:nvCxnSpPr>
        <p:spPr>
          <a:xfrm>
            <a:off x="4360580" y="2656009"/>
            <a:ext cx="2376900" cy="3672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8" name="Google Shape;1338;p284"/>
          <p:cNvSpPr/>
          <p:nvPr/>
        </p:nvSpPr>
        <p:spPr>
          <a:xfrm>
            <a:off x="6213175" y="399100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檢視表單</a:t>
            </a:r>
            <a:endParaRPr/>
          </a:p>
        </p:txBody>
      </p:sp>
      <p:sp>
        <p:nvSpPr>
          <p:cNvPr id="1339" name="Google Shape;1339;p284"/>
          <p:cNvSpPr/>
          <p:nvPr/>
        </p:nvSpPr>
        <p:spPr>
          <a:xfrm>
            <a:off x="7487827" y="398262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檢視(下載)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證件/附件</a:t>
            </a:r>
            <a:endParaRPr/>
          </a:p>
        </p:txBody>
      </p:sp>
      <p:cxnSp>
        <p:nvCxnSpPr>
          <p:cNvPr id="1340" name="Google Shape;1340;p284"/>
          <p:cNvCxnSpPr>
            <a:stCxn id="1336" idx="2"/>
            <a:endCxn id="1338" idx="0"/>
          </p:cNvCxnSpPr>
          <p:nvPr/>
        </p:nvCxnSpPr>
        <p:spPr>
          <a:xfrm>
            <a:off x="6737480" y="3439113"/>
            <a:ext cx="0" cy="5520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1" name="Google Shape;1341;p284"/>
          <p:cNvCxnSpPr>
            <a:endCxn id="1339" idx="0"/>
          </p:cNvCxnSpPr>
          <p:nvPr/>
        </p:nvCxnSpPr>
        <p:spPr>
          <a:xfrm>
            <a:off x="6723632" y="3635523"/>
            <a:ext cx="1288500" cy="3471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2" name="Google Shape;1342;p284"/>
          <p:cNvSpPr/>
          <p:nvPr/>
        </p:nvSpPr>
        <p:spPr>
          <a:xfrm>
            <a:off x="988230" y="108149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退件補件</a:t>
            </a:r>
            <a:endParaRPr/>
          </a:p>
        </p:txBody>
      </p:sp>
      <p:sp>
        <p:nvSpPr>
          <p:cNvPr id="1343" name="Google Shape;1343;p284"/>
          <p:cNvSpPr txBox="1"/>
          <p:nvPr/>
        </p:nvSpPr>
        <p:spPr>
          <a:xfrm>
            <a:off x="1989580" y="986667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&lt;-[01]退件通知</a:t>
            </a:r>
            <a:endParaRPr/>
          </a:p>
        </p:txBody>
      </p:sp>
      <p:cxnSp>
        <p:nvCxnSpPr>
          <p:cNvPr id="1344" name="Google Shape;1344;p284"/>
          <p:cNvCxnSpPr/>
          <p:nvPr/>
        </p:nvCxnSpPr>
        <p:spPr>
          <a:xfrm rot="10800000">
            <a:off x="2036840" y="1289451"/>
            <a:ext cx="1821755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5" name="Google Shape;1345;p284"/>
          <p:cNvSpPr txBox="1"/>
          <p:nvPr/>
        </p:nvSpPr>
        <p:spPr>
          <a:xfrm>
            <a:off x="4455917" y="1569354"/>
            <a:ext cx="23769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[02]我的退件區顯示退件案件</a:t>
            </a:r>
            <a:endParaRPr/>
          </a:p>
        </p:txBody>
      </p:sp>
      <p:sp>
        <p:nvSpPr>
          <p:cNvPr id="1346" name="Google Shape;1346;p284"/>
          <p:cNvSpPr txBox="1"/>
          <p:nvPr/>
        </p:nvSpPr>
        <p:spPr>
          <a:xfrm>
            <a:off x="2275489" y="2751990"/>
            <a:ext cx="23769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[02_1]查看表單歷程</a:t>
            </a:r>
            <a:endParaRPr/>
          </a:p>
        </p:txBody>
      </p:sp>
      <p:sp>
        <p:nvSpPr>
          <p:cNvPr id="1347" name="Google Shape;1347;p284"/>
          <p:cNvSpPr txBox="1"/>
          <p:nvPr/>
        </p:nvSpPr>
        <p:spPr>
          <a:xfrm>
            <a:off x="4674875" y="2780559"/>
            <a:ext cx="23769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[02_2]瀏覽表單歷程</a:t>
            </a:r>
            <a:endParaRPr/>
          </a:p>
        </p:txBody>
      </p:sp>
      <p:sp>
        <p:nvSpPr>
          <p:cNvPr id="1348" name="Google Shape;1348;p284"/>
          <p:cNvSpPr txBox="1"/>
          <p:nvPr/>
        </p:nvSpPr>
        <p:spPr>
          <a:xfrm>
            <a:off x="7667988" y="2515783"/>
            <a:ext cx="1424072" cy="923330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若上傳的檔案為圖片則顯示檢視，若上傳檔案則顯示下載</a:t>
            </a:r>
            <a:endParaRPr/>
          </a:p>
        </p:txBody>
      </p:sp>
      <p:pic>
        <p:nvPicPr>
          <p:cNvPr id="1349" name="Google Shape;1349;p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284"/>
          <p:cNvSpPr txBox="1"/>
          <p:nvPr/>
        </p:nvSpPr>
        <p:spPr>
          <a:xfrm>
            <a:off x="886946" y="188083"/>
            <a:ext cx="11721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NCPS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093" y="76366"/>
            <a:ext cx="1631421" cy="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9"/>
          <p:cNvSpPr/>
          <p:nvPr/>
        </p:nvSpPr>
        <p:spPr>
          <a:xfrm>
            <a:off x="8644270" y="4954772"/>
            <a:ext cx="287079" cy="188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" name="Google Shape;432;p9"/>
          <p:cNvSpPr txBox="1"/>
          <p:nvPr/>
        </p:nvSpPr>
        <p:spPr>
          <a:xfrm>
            <a:off x="854874" y="-70842"/>
            <a:ext cx="7605558" cy="669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環境說明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9"/>
          <p:cNvSpPr txBox="1"/>
          <p:nvPr/>
        </p:nvSpPr>
        <p:spPr>
          <a:xfrm flipH="1">
            <a:off x="188492" y="818019"/>
            <a:ext cx="8136905" cy="3809834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Apache Reverse Proxy Server：當client端連線到server端時，並不直接連到主機本身，而是先連到reverse proxy 不讓外部使用者直接存取內部受限制及保護之網站並提供 Load Balance 功能.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Application Server：採用Tomcat軟體框架，提供一個應用程式執行的環境。用於為應用程式提供安全、資料、事務支援、負載平衡及資料庫存取等服務。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NFS Server : 作為檔案伺服器，提供應用伺服器共同存取相同空間位置，維持資料一致性，在此專案提供儲存證件圖檔及其他無紙化系統所上傳的文件。</a:t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Database Server : 採用微軟關聯式資料庫管理系統，版本為SQL Server 2019，提供應用程式的需求儲存與資料擷取。</a:t>
            </a:r>
            <a:endParaRPr b="0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85"/>
          <p:cNvSpPr txBox="1"/>
          <p:nvPr/>
        </p:nvSpPr>
        <p:spPr>
          <a:xfrm>
            <a:off x="1278340" y="2036761"/>
            <a:ext cx="6084627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NBS 變動失敗處理流程</a:t>
            </a:r>
            <a:endParaRPr/>
          </a:p>
        </p:txBody>
      </p:sp>
      <p:pic>
        <p:nvPicPr>
          <p:cNvPr id="1357" name="Google Shape;1357;p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6"/>
          <p:cNvSpPr txBox="1"/>
          <p:nvPr/>
        </p:nvSpPr>
        <p:spPr>
          <a:xfrm>
            <a:off x="1809604" y="167794"/>
            <a:ext cx="9509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NBS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364" name="Google Shape;1364;p286"/>
          <p:cNvSpPr txBox="1"/>
          <p:nvPr/>
        </p:nvSpPr>
        <p:spPr>
          <a:xfrm>
            <a:off x="3995620" y="167794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cxnSp>
        <p:nvCxnSpPr>
          <p:cNvPr id="1365" name="Google Shape;1365;p286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6" name="Google Shape;1366;p286"/>
          <p:cNvSpPr/>
          <p:nvPr/>
        </p:nvSpPr>
        <p:spPr>
          <a:xfrm>
            <a:off x="1760749" y="109742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提供變動失敗清單</a:t>
            </a:r>
            <a:endParaRPr/>
          </a:p>
        </p:txBody>
      </p:sp>
      <p:sp>
        <p:nvSpPr>
          <p:cNvPr id="1367" name="Google Shape;1367;p286"/>
          <p:cNvSpPr/>
          <p:nvPr/>
        </p:nvSpPr>
        <p:spPr>
          <a:xfrm>
            <a:off x="3950811" y="1097424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更新案件狀態</a:t>
            </a:r>
            <a:endParaRPr/>
          </a:p>
        </p:txBody>
      </p:sp>
      <p:cxnSp>
        <p:nvCxnSpPr>
          <p:cNvPr id="1368" name="Google Shape;1368;p286"/>
          <p:cNvCxnSpPr>
            <a:stCxn id="1367" idx="1"/>
            <a:endCxn id="1366" idx="3"/>
          </p:cNvCxnSpPr>
          <p:nvPr/>
        </p:nvCxnSpPr>
        <p:spPr>
          <a:xfrm flipH="1">
            <a:off x="2809311" y="1305376"/>
            <a:ext cx="1141500" cy="6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9" name="Google Shape;1369;p286"/>
          <p:cNvSpPr txBox="1"/>
          <p:nvPr/>
        </p:nvSpPr>
        <p:spPr>
          <a:xfrm>
            <a:off x="2809359" y="848166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[01]取得變動失敗清單 -&gt;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0" name="Google Shape;1370;p286"/>
          <p:cNvSpPr/>
          <p:nvPr/>
        </p:nvSpPr>
        <p:spPr>
          <a:xfrm>
            <a:off x="3950811" y="2078780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待核算</a:t>
            </a:r>
            <a:endParaRPr/>
          </a:p>
        </p:txBody>
      </p:sp>
      <p:cxnSp>
        <p:nvCxnSpPr>
          <p:cNvPr id="1371" name="Google Shape;1371;p286"/>
          <p:cNvCxnSpPr/>
          <p:nvPr/>
        </p:nvCxnSpPr>
        <p:spPr>
          <a:xfrm>
            <a:off x="4467643" y="1513328"/>
            <a:ext cx="0" cy="593193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2" name="Google Shape;1372;p286"/>
          <p:cNvSpPr txBox="1"/>
          <p:nvPr/>
        </p:nvSpPr>
        <p:spPr>
          <a:xfrm>
            <a:off x="4572000" y="1624086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[02]失敗的改為待核算</a:t>
            </a:r>
            <a:endParaRPr/>
          </a:p>
        </p:txBody>
      </p:sp>
      <p:pic>
        <p:nvPicPr>
          <p:cNvPr id="1373" name="Google Shape;1373;p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87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退件報表</a:t>
            </a:r>
            <a:endParaRPr/>
          </a:p>
        </p:txBody>
      </p:sp>
      <p:pic>
        <p:nvPicPr>
          <p:cNvPr id="1380" name="Google Shape;1380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6" name="Google Shape;1386;p288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7" name="Google Shape;1387;p288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388" name="Google Shape;1388;p288"/>
          <p:cNvSpPr/>
          <p:nvPr/>
        </p:nvSpPr>
        <p:spPr>
          <a:xfrm>
            <a:off x="3421865" y="108149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退件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報表頁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9" name="Google Shape;1389;p288"/>
          <p:cNvSpPr/>
          <p:nvPr/>
        </p:nvSpPr>
        <p:spPr>
          <a:xfrm>
            <a:off x="3430967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核算課長簽核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0" name="Google Shape;1390;p288"/>
          <p:cNvSpPr/>
          <p:nvPr/>
        </p:nvSpPr>
        <p:spPr>
          <a:xfrm>
            <a:off x="4961789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下載報表(未簽核)</a:t>
            </a:r>
            <a:endParaRPr/>
          </a:p>
        </p:txBody>
      </p:sp>
      <p:cxnSp>
        <p:nvCxnSpPr>
          <p:cNvPr id="1391" name="Google Shape;1391;p288"/>
          <p:cNvCxnSpPr>
            <a:stCxn id="1388" idx="2"/>
            <a:endCxn id="1389" idx="0"/>
          </p:cNvCxnSpPr>
          <p:nvPr/>
        </p:nvCxnSpPr>
        <p:spPr>
          <a:xfrm>
            <a:off x="3946170" y="1497403"/>
            <a:ext cx="9000" cy="6507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2" name="Google Shape;1392;p288"/>
          <p:cNvCxnSpPr/>
          <p:nvPr/>
        </p:nvCxnSpPr>
        <p:spPr>
          <a:xfrm>
            <a:off x="3955272" y="1718975"/>
            <a:ext cx="1530900" cy="3816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3" name="Google Shape;1393;p288"/>
          <p:cNvSpPr/>
          <p:nvPr/>
        </p:nvSpPr>
        <p:spPr>
          <a:xfrm>
            <a:off x="1750016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核算部門主辦簽核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94" name="Google Shape;1394;p288"/>
          <p:cNvCxnSpPr/>
          <p:nvPr/>
        </p:nvCxnSpPr>
        <p:spPr>
          <a:xfrm flipH="1">
            <a:off x="2274271" y="1725799"/>
            <a:ext cx="1671900" cy="3816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5" name="Google Shape;1395;p288"/>
          <p:cNvSpPr/>
          <p:nvPr/>
        </p:nvSpPr>
        <p:spPr>
          <a:xfrm rot="5400000">
            <a:off x="2857967" y="2038852"/>
            <a:ext cx="597753" cy="1730163"/>
          </a:xfrm>
          <a:prstGeom prst="rightBrace">
            <a:avLst>
              <a:gd fmla="val 0" name="adj1"/>
              <a:gd fmla="val 49562" name="adj2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288"/>
          <p:cNvSpPr txBox="1"/>
          <p:nvPr/>
        </p:nvSpPr>
        <p:spPr>
          <a:xfrm>
            <a:off x="3889863" y="1732711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[01_2]第二層簽核</a:t>
            </a:r>
            <a:endParaRPr/>
          </a:p>
        </p:txBody>
      </p:sp>
      <p:sp>
        <p:nvSpPr>
          <p:cNvPr id="1397" name="Google Shape;1397;p288"/>
          <p:cNvSpPr txBox="1"/>
          <p:nvPr/>
        </p:nvSpPr>
        <p:spPr>
          <a:xfrm>
            <a:off x="5520522" y="1705629"/>
            <a:ext cx="20721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[01_3]下載報表(檢視用)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8" name="Google Shape;1398;p288"/>
          <p:cNvSpPr txBox="1"/>
          <p:nvPr/>
        </p:nvSpPr>
        <p:spPr>
          <a:xfrm>
            <a:off x="4488922" y="1116804"/>
            <a:ext cx="19118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[01]顯示退件報表清單</a:t>
            </a:r>
            <a:endParaRPr/>
          </a:p>
        </p:txBody>
      </p:sp>
      <p:sp>
        <p:nvSpPr>
          <p:cNvPr id="1399" name="Google Shape;1399;p288"/>
          <p:cNvSpPr txBox="1"/>
          <p:nvPr/>
        </p:nvSpPr>
        <p:spPr>
          <a:xfrm>
            <a:off x="2195005" y="1748079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[01_1]第一層簽核</a:t>
            </a:r>
            <a:endParaRPr/>
          </a:p>
        </p:txBody>
      </p:sp>
      <p:sp>
        <p:nvSpPr>
          <p:cNvPr id="1400" name="Google Shape;1400;p288"/>
          <p:cNvSpPr/>
          <p:nvPr/>
        </p:nvSpPr>
        <p:spPr>
          <a:xfrm>
            <a:off x="2632538" y="3202810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下載報表(已簽核)</a:t>
            </a:r>
            <a:endParaRPr/>
          </a:p>
        </p:txBody>
      </p:sp>
      <p:sp>
        <p:nvSpPr>
          <p:cNvPr id="1401" name="Google Shape;1401;p288"/>
          <p:cNvSpPr txBox="1"/>
          <p:nvPr/>
        </p:nvSpPr>
        <p:spPr>
          <a:xfrm>
            <a:off x="3049899" y="2949969"/>
            <a:ext cx="20721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[02]下載報表</a:t>
            </a:r>
            <a:endParaRPr/>
          </a:p>
        </p:txBody>
      </p:sp>
      <p:pic>
        <p:nvPicPr>
          <p:cNvPr id="1402" name="Google Shape;1402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89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調閱清單報表</a:t>
            </a:r>
            <a:endParaRPr/>
          </a:p>
        </p:txBody>
      </p:sp>
      <p:pic>
        <p:nvPicPr>
          <p:cNvPr id="1409" name="Google Shape;1409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5" name="Google Shape;1415;p290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6" name="Google Shape;1416;p290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417" name="Google Shape;1417;p290"/>
          <p:cNvSpPr/>
          <p:nvPr/>
        </p:nvSpPr>
        <p:spPr>
          <a:xfrm>
            <a:off x="3421865" y="108149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清單頁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8" name="Google Shape;1418;p290"/>
          <p:cNvSpPr/>
          <p:nvPr/>
        </p:nvSpPr>
        <p:spPr>
          <a:xfrm>
            <a:off x="3430967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核算課長簽核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9" name="Google Shape;1419;p290"/>
          <p:cNvSpPr/>
          <p:nvPr/>
        </p:nvSpPr>
        <p:spPr>
          <a:xfrm>
            <a:off x="6400799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下載報表(未簽核)</a:t>
            </a:r>
            <a:endParaRPr/>
          </a:p>
        </p:txBody>
      </p:sp>
      <p:cxnSp>
        <p:nvCxnSpPr>
          <p:cNvPr id="1420" name="Google Shape;1420;p290"/>
          <p:cNvCxnSpPr>
            <a:stCxn id="1417" idx="2"/>
            <a:endCxn id="1418" idx="0"/>
          </p:cNvCxnSpPr>
          <p:nvPr/>
        </p:nvCxnSpPr>
        <p:spPr>
          <a:xfrm>
            <a:off x="3946170" y="1497403"/>
            <a:ext cx="9000" cy="6507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1" name="Google Shape;1421;p290"/>
          <p:cNvCxnSpPr/>
          <p:nvPr/>
        </p:nvCxnSpPr>
        <p:spPr>
          <a:xfrm>
            <a:off x="3955272" y="1718975"/>
            <a:ext cx="1530900" cy="3816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2" name="Google Shape;1422;p290"/>
          <p:cNvSpPr/>
          <p:nvPr/>
        </p:nvSpPr>
        <p:spPr>
          <a:xfrm>
            <a:off x="1750016" y="214820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調閱管理員簽核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23" name="Google Shape;1423;p290"/>
          <p:cNvCxnSpPr/>
          <p:nvPr/>
        </p:nvCxnSpPr>
        <p:spPr>
          <a:xfrm flipH="1">
            <a:off x="2274271" y="1725799"/>
            <a:ext cx="1671900" cy="3816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4" name="Google Shape;1424;p290"/>
          <p:cNvSpPr txBox="1"/>
          <p:nvPr/>
        </p:nvSpPr>
        <p:spPr>
          <a:xfrm>
            <a:off x="3889863" y="1732711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[01_2]第二層簽核</a:t>
            </a:r>
            <a:endParaRPr/>
          </a:p>
        </p:txBody>
      </p:sp>
      <p:sp>
        <p:nvSpPr>
          <p:cNvPr id="1425" name="Google Shape;1425;p290"/>
          <p:cNvSpPr txBox="1"/>
          <p:nvPr/>
        </p:nvSpPr>
        <p:spPr>
          <a:xfrm>
            <a:off x="7022108" y="1709789"/>
            <a:ext cx="20721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[01_4]下載報表(檢視用)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6" name="Google Shape;1426;p290"/>
          <p:cNvSpPr txBox="1"/>
          <p:nvPr/>
        </p:nvSpPr>
        <p:spPr>
          <a:xfrm>
            <a:off x="4488922" y="1116804"/>
            <a:ext cx="19118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[01]顯示退件報表清單</a:t>
            </a:r>
            <a:endParaRPr/>
          </a:p>
        </p:txBody>
      </p:sp>
      <p:sp>
        <p:nvSpPr>
          <p:cNvPr id="1427" name="Google Shape;1427;p290"/>
          <p:cNvSpPr txBox="1"/>
          <p:nvPr/>
        </p:nvSpPr>
        <p:spPr>
          <a:xfrm>
            <a:off x="2195005" y="1748079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[01_1]第一層簽核</a:t>
            </a:r>
            <a:endParaRPr/>
          </a:p>
        </p:txBody>
      </p:sp>
      <p:sp>
        <p:nvSpPr>
          <p:cNvPr id="1428" name="Google Shape;1428;p290"/>
          <p:cNvSpPr/>
          <p:nvPr/>
        </p:nvSpPr>
        <p:spPr>
          <a:xfrm>
            <a:off x="3430967" y="3413641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下載報表(已簽核)</a:t>
            </a:r>
            <a:endParaRPr/>
          </a:p>
        </p:txBody>
      </p:sp>
      <p:sp>
        <p:nvSpPr>
          <p:cNvPr id="1429" name="Google Shape;1429;p290"/>
          <p:cNvSpPr txBox="1"/>
          <p:nvPr/>
        </p:nvSpPr>
        <p:spPr>
          <a:xfrm>
            <a:off x="3826307" y="3102745"/>
            <a:ext cx="20721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[02]下載報表</a:t>
            </a:r>
            <a:endParaRPr/>
          </a:p>
        </p:txBody>
      </p:sp>
      <p:sp>
        <p:nvSpPr>
          <p:cNvPr id="1430" name="Google Shape;1430;p290"/>
          <p:cNvSpPr/>
          <p:nvPr/>
        </p:nvSpPr>
        <p:spPr>
          <a:xfrm>
            <a:off x="4961789" y="2123275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電費經理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簽核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1" name="Google Shape;1431;p290"/>
          <p:cNvSpPr txBox="1"/>
          <p:nvPr/>
        </p:nvSpPr>
        <p:spPr>
          <a:xfrm>
            <a:off x="5458857" y="1713199"/>
            <a:ext cx="1568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[01_3]第三層簽核</a:t>
            </a:r>
            <a:endParaRPr/>
          </a:p>
        </p:txBody>
      </p:sp>
      <p:cxnSp>
        <p:nvCxnSpPr>
          <p:cNvPr id="1432" name="Google Shape;1432;p290"/>
          <p:cNvCxnSpPr/>
          <p:nvPr/>
        </p:nvCxnSpPr>
        <p:spPr>
          <a:xfrm>
            <a:off x="5437885" y="1725799"/>
            <a:ext cx="1530900" cy="3816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3" name="Google Shape;1433;p290"/>
          <p:cNvCxnSpPr>
            <a:stCxn id="1422" idx="2"/>
            <a:endCxn id="1428" idx="0"/>
          </p:cNvCxnSpPr>
          <p:nvPr/>
        </p:nvCxnSpPr>
        <p:spPr>
          <a:xfrm flipH="1" rot="-5400000">
            <a:off x="2689971" y="2148463"/>
            <a:ext cx="849600" cy="16809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434" name="Google Shape;1434;p290"/>
          <p:cNvCxnSpPr>
            <a:stCxn id="1430" idx="2"/>
            <a:endCxn id="1428" idx="0"/>
          </p:cNvCxnSpPr>
          <p:nvPr/>
        </p:nvCxnSpPr>
        <p:spPr>
          <a:xfrm rot="5400000">
            <a:off x="4283394" y="2210979"/>
            <a:ext cx="874500" cy="15309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435" name="Google Shape;1435;p290"/>
          <p:cNvCxnSpPr>
            <a:stCxn id="1418" idx="2"/>
            <a:endCxn id="1428" idx="0"/>
          </p:cNvCxnSpPr>
          <p:nvPr/>
        </p:nvCxnSpPr>
        <p:spPr>
          <a:xfrm flipH="1" rot="-5400000">
            <a:off x="3530772" y="2988613"/>
            <a:ext cx="849600" cy="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1436" name="Google Shape;1436;p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91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員工資料同步流程</a:t>
            </a:r>
            <a:endParaRPr/>
          </a:p>
        </p:txBody>
      </p:sp>
      <p:pic>
        <p:nvPicPr>
          <p:cNvPr id="1443" name="Google Shape;1443;p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0" name="Google Shape;1450;p292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292"/>
          <p:cNvSpPr txBox="1"/>
          <p:nvPr/>
        </p:nvSpPr>
        <p:spPr>
          <a:xfrm>
            <a:off x="1720894" y="167794"/>
            <a:ext cx="75533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PIS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452" name="Google Shape;1452;p292"/>
          <p:cNvSpPr txBox="1"/>
          <p:nvPr/>
        </p:nvSpPr>
        <p:spPr>
          <a:xfrm>
            <a:off x="4570552" y="167794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453" name="Google Shape;1453;p292"/>
          <p:cNvSpPr/>
          <p:nvPr/>
        </p:nvSpPr>
        <p:spPr>
          <a:xfrm>
            <a:off x="1537807" y="1314178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員工資料</a:t>
            </a:r>
            <a:endParaRPr/>
          </a:p>
        </p:txBody>
      </p:sp>
      <p:sp>
        <p:nvSpPr>
          <p:cNvPr id="1454" name="Google Shape;1454;p292"/>
          <p:cNvSpPr/>
          <p:nvPr/>
        </p:nvSpPr>
        <p:spPr>
          <a:xfrm>
            <a:off x="4455560" y="1317325"/>
            <a:ext cx="1048610" cy="412757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更新員工資料</a:t>
            </a:r>
            <a:endParaRPr/>
          </a:p>
        </p:txBody>
      </p:sp>
      <p:cxnSp>
        <p:nvCxnSpPr>
          <p:cNvPr id="1455" name="Google Shape;1455;p292"/>
          <p:cNvCxnSpPr/>
          <p:nvPr/>
        </p:nvCxnSpPr>
        <p:spPr>
          <a:xfrm flipH="1" rot="10800000">
            <a:off x="2586417" y="1523103"/>
            <a:ext cx="1869000" cy="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6" name="Google Shape;1456;p292"/>
          <p:cNvSpPr/>
          <p:nvPr/>
        </p:nvSpPr>
        <p:spPr>
          <a:xfrm>
            <a:off x="4455237" y="2323275"/>
            <a:ext cx="1048610" cy="412757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更新員工角色資料</a:t>
            </a:r>
            <a:endParaRPr/>
          </a:p>
        </p:txBody>
      </p:sp>
      <p:cxnSp>
        <p:nvCxnSpPr>
          <p:cNvPr id="1457" name="Google Shape;1457;p292"/>
          <p:cNvCxnSpPr/>
          <p:nvPr/>
        </p:nvCxnSpPr>
        <p:spPr>
          <a:xfrm>
            <a:off x="5001946" y="1730082"/>
            <a:ext cx="0" cy="593193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8" name="Google Shape;1458;p292"/>
          <p:cNvSpPr txBox="1"/>
          <p:nvPr/>
        </p:nvSpPr>
        <p:spPr>
          <a:xfrm>
            <a:off x="2586417" y="1093978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[01]取得最新員工資料 -&gt;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9" name="Google Shape;1459;p292"/>
          <p:cNvSpPr/>
          <p:nvPr/>
        </p:nvSpPr>
        <p:spPr>
          <a:xfrm>
            <a:off x="4455237" y="333688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角色設定頁</a:t>
            </a:r>
            <a:endParaRPr/>
          </a:p>
        </p:txBody>
      </p:sp>
      <p:cxnSp>
        <p:nvCxnSpPr>
          <p:cNvPr id="1460" name="Google Shape;1460;p292"/>
          <p:cNvCxnSpPr/>
          <p:nvPr/>
        </p:nvCxnSpPr>
        <p:spPr>
          <a:xfrm>
            <a:off x="5001946" y="2736032"/>
            <a:ext cx="0" cy="593193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Google Shape;1461;p292"/>
          <p:cNvSpPr/>
          <p:nvPr/>
        </p:nvSpPr>
        <p:spPr>
          <a:xfrm>
            <a:off x="6433555" y="3342044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新增/刪除員工角色</a:t>
            </a:r>
            <a:endParaRPr/>
          </a:p>
        </p:txBody>
      </p:sp>
      <p:sp>
        <p:nvSpPr>
          <p:cNvPr id="1462" name="Google Shape;1462;p292"/>
          <p:cNvSpPr txBox="1"/>
          <p:nvPr/>
        </p:nvSpPr>
        <p:spPr>
          <a:xfrm>
            <a:off x="4070618" y="1878574"/>
            <a:ext cx="21489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自動設定</a:t>
            </a:r>
            <a:endParaRPr b="1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63" name="Google Shape;1463;p292"/>
          <p:cNvCxnSpPr>
            <a:stCxn id="1459" idx="3"/>
            <a:endCxn id="1461" idx="1"/>
          </p:cNvCxnSpPr>
          <p:nvPr/>
        </p:nvCxnSpPr>
        <p:spPr>
          <a:xfrm>
            <a:off x="5503847" y="3544835"/>
            <a:ext cx="929700" cy="51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4" name="Google Shape;1464;p292"/>
          <p:cNvCxnSpPr>
            <a:stCxn id="1461" idx="0"/>
            <a:endCxn id="1456" idx="3"/>
          </p:cNvCxnSpPr>
          <p:nvPr/>
        </p:nvCxnSpPr>
        <p:spPr>
          <a:xfrm flipH="1" rot="5400000">
            <a:off x="5824610" y="2208794"/>
            <a:ext cx="812400" cy="14541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5" name="Google Shape;1465;p292"/>
          <p:cNvSpPr txBox="1"/>
          <p:nvPr/>
        </p:nvSpPr>
        <p:spPr>
          <a:xfrm>
            <a:off x="6995085" y="2459033"/>
            <a:ext cx="21489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手動設定</a:t>
            </a:r>
            <a:endParaRPr b="1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6" name="Google Shape;1466;p292"/>
          <p:cNvSpPr txBox="1"/>
          <p:nvPr/>
        </p:nvSpPr>
        <p:spPr>
          <a:xfrm>
            <a:off x="5270636" y="1837282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[02]新增/刪除員工角色</a:t>
            </a:r>
            <a:endParaRPr/>
          </a:p>
        </p:txBody>
      </p:sp>
      <p:sp>
        <p:nvSpPr>
          <p:cNvPr id="1467" name="Google Shape;1467;p292"/>
          <p:cNvSpPr txBox="1"/>
          <p:nvPr/>
        </p:nvSpPr>
        <p:spPr>
          <a:xfrm>
            <a:off x="4196178" y="2894128"/>
            <a:ext cx="1937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[03]更新</a:t>
            </a:r>
            <a:endParaRPr/>
          </a:p>
        </p:txBody>
      </p:sp>
      <p:pic>
        <p:nvPicPr>
          <p:cNvPr id="1468" name="Google Shape;1468;p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292"/>
          <p:cNvSpPr txBox="1"/>
          <p:nvPr/>
        </p:nvSpPr>
        <p:spPr>
          <a:xfrm>
            <a:off x="4954003" y="3909682"/>
            <a:ext cx="2029395" cy="553998"/>
          </a:xfrm>
          <a:prstGeom prst="rect">
            <a:avLst/>
          </a:prstGeom>
          <a:noFill/>
          <a:ln cap="flat" cmpd="sng" w="28575">
            <a:solidFill>
              <a:srgbClr val="17365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核算課長、服務中心主任，以及系統管理員可在角色設定頁面設定對應權限範圍內人員的角色</a:t>
            </a:r>
            <a:endParaRPr b="1" i="0" sz="10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93"/>
          <p:cNvSpPr txBox="1"/>
          <p:nvPr/>
        </p:nvSpPr>
        <p:spPr>
          <a:xfrm>
            <a:off x="2570328" y="20367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sng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6" name="Google Shape;1476;p293"/>
          <p:cNvSpPr txBox="1"/>
          <p:nvPr/>
        </p:nvSpPr>
        <p:spPr>
          <a:xfrm>
            <a:off x="2722728" y="2189161"/>
            <a:ext cx="4792639" cy="80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代理申請</a:t>
            </a:r>
            <a:endParaRPr/>
          </a:p>
        </p:txBody>
      </p:sp>
      <p:pic>
        <p:nvPicPr>
          <p:cNvPr id="1477" name="Google Shape;1477;p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6328"/>
            <a:ext cx="9144000" cy="3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093" y="91114"/>
            <a:ext cx="1631421" cy="5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294"/>
          <p:cNvSpPr/>
          <p:nvPr/>
        </p:nvSpPr>
        <p:spPr>
          <a:xfrm>
            <a:off x="886946" y="3240923"/>
            <a:ext cx="1048610" cy="685458"/>
          </a:xfrm>
          <a:prstGeom prst="roundRect">
            <a:avLst>
              <a:gd fmla="val 16667" name="adj"/>
            </a:avLst>
          </a:prstGeom>
          <a:solidFill>
            <a:srgbClr val="E36C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差假管理系統同步請假清單</a:t>
            </a:r>
            <a:endParaRPr/>
          </a:p>
        </p:txBody>
      </p:sp>
      <p:cxnSp>
        <p:nvCxnSpPr>
          <p:cNvPr id="1486" name="Google Shape;1486;p294"/>
          <p:cNvCxnSpPr/>
          <p:nvPr/>
        </p:nvCxnSpPr>
        <p:spPr>
          <a:xfrm flipH="1" rot="10800000">
            <a:off x="172557" y="725621"/>
            <a:ext cx="8649929" cy="53094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294"/>
          <p:cNvSpPr txBox="1"/>
          <p:nvPr/>
        </p:nvSpPr>
        <p:spPr>
          <a:xfrm>
            <a:off x="886946" y="188083"/>
            <a:ext cx="76655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LTS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488" name="Google Shape;1488;p294"/>
          <p:cNvSpPr txBox="1"/>
          <p:nvPr/>
        </p:nvSpPr>
        <p:spPr>
          <a:xfrm>
            <a:off x="3858595" y="188083"/>
            <a:ext cx="10038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TPES</a:t>
            </a:r>
            <a:endParaRPr b="0" i="0" sz="3000" u="none" cap="none" strike="noStrik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489" name="Google Shape;1489;p294"/>
          <p:cNvSpPr/>
          <p:nvPr/>
        </p:nvSpPr>
        <p:spPr>
          <a:xfrm>
            <a:off x="3829840" y="336667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請假清單</a:t>
            </a:r>
            <a:endParaRPr/>
          </a:p>
        </p:txBody>
      </p:sp>
      <p:sp>
        <p:nvSpPr>
          <p:cNvPr id="1490" name="Google Shape;1490;p294"/>
          <p:cNvSpPr/>
          <p:nvPr/>
        </p:nvSpPr>
        <p:spPr>
          <a:xfrm>
            <a:off x="3829840" y="969404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人工設定代理申請</a:t>
            </a:r>
            <a:endParaRPr/>
          </a:p>
        </p:txBody>
      </p:sp>
      <p:cxnSp>
        <p:nvCxnSpPr>
          <p:cNvPr id="1491" name="Google Shape;1491;p294"/>
          <p:cNvCxnSpPr>
            <a:stCxn id="1485" idx="3"/>
            <a:endCxn id="1489" idx="1"/>
          </p:cNvCxnSpPr>
          <p:nvPr/>
        </p:nvCxnSpPr>
        <p:spPr>
          <a:xfrm flipH="1" rot="10800000">
            <a:off x="1935556" y="3574652"/>
            <a:ext cx="1894200" cy="9000"/>
          </a:xfrm>
          <a:prstGeom prst="bentConnector3">
            <a:avLst>
              <a:gd fmla="val 96835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2" name="Google Shape;1492;p294"/>
          <p:cNvSpPr/>
          <p:nvPr/>
        </p:nvSpPr>
        <p:spPr>
          <a:xfrm>
            <a:off x="3829840" y="178516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輸入請假資訊</a:t>
            </a:r>
            <a:endParaRPr/>
          </a:p>
        </p:txBody>
      </p:sp>
      <p:sp>
        <p:nvSpPr>
          <p:cNvPr id="1493" name="Google Shape;1493;p294"/>
          <p:cNvSpPr/>
          <p:nvPr/>
        </p:nvSpPr>
        <p:spPr>
          <a:xfrm>
            <a:off x="3836190" y="2621390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送出代理申請</a:t>
            </a:r>
            <a:endParaRPr/>
          </a:p>
        </p:txBody>
      </p:sp>
      <p:cxnSp>
        <p:nvCxnSpPr>
          <p:cNvPr id="1494" name="Google Shape;1494;p294"/>
          <p:cNvCxnSpPr>
            <a:stCxn id="1492" idx="2"/>
            <a:endCxn id="1493" idx="0"/>
          </p:cNvCxnSpPr>
          <p:nvPr/>
        </p:nvCxnSpPr>
        <p:spPr>
          <a:xfrm flipH="1" rot="-5400000">
            <a:off x="4147145" y="2408073"/>
            <a:ext cx="420300" cy="6300"/>
          </a:xfrm>
          <a:prstGeom prst="bentConnector3">
            <a:avLst>
              <a:gd fmla="val 50002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5" name="Google Shape;1495;p294"/>
          <p:cNvCxnSpPr>
            <a:stCxn id="1493" idx="2"/>
            <a:endCxn id="1489" idx="0"/>
          </p:cNvCxnSpPr>
          <p:nvPr/>
        </p:nvCxnSpPr>
        <p:spPr>
          <a:xfrm rot="5400000">
            <a:off x="4192645" y="3198844"/>
            <a:ext cx="329400" cy="63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6" name="Google Shape;1496;p294"/>
          <p:cNvCxnSpPr>
            <a:endCxn id="1497" idx="0"/>
          </p:cNvCxnSpPr>
          <p:nvPr/>
        </p:nvCxnSpPr>
        <p:spPr>
          <a:xfrm flipH="1" rot="10800000">
            <a:off x="4884770" y="2461733"/>
            <a:ext cx="1430100" cy="1140900"/>
          </a:xfrm>
          <a:prstGeom prst="bentConnector4">
            <a:avLst>
              <a:gd fmla="val 31670" name="adj1"/>
              <a:gd fmla="val 156771" name="adj2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7" name="Google Shape;1497;p294"/>
          <p:cNvSpPr/>
          <p:nvPr/>
        </p:nvSpPr>
        <p:spPr>
          <a:xfrm>
            <a:off x="5790565" y="2461733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代理申請</a:t>
            </a:r>
            <a:endParaRPr/>
          </a:p>
        </p:txBody>
      </p:sp>
      <p:cxnSp>
        <p:nvCxnSpPr>
          <p:cNvPr id="1498" name="Google Shape;1498;p294"/>
          <p:cNvCxnSpPr/>
          <p:nvPr/>
        </p:nvCxnSpPr>
        <p:spPr>
          <a:xfrm>
            <a:off x="6321220" y="1811379"/>
            <a:ext cx="1876200" cy="591000"/>
          </a:xfrm>
          <a:prstGeom prst="bentConnector2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9" name="Google Shape;1499;p294"/>
          <p:cNvSpPr/>
          <p:nvPr/>
        </p:nvSpPr>
        <p:spPr>
          <a:xfrm>
            <a:off x="7673142" y="2410029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刪除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代理申請</a:t>
            </a:r>
            <a:endParaRPr/>
          </a:p>
        </p:txBody>
      </p:sp>
      <p:sp>
        <p:nvSpPr>
          <p:cNvPr id="1500" name="Google Shape;1500;p294"/>
          <p:cNvSpPr/>
          <p:nvPr/>
        </p:nvSpPr>
        <p:spPr>
          <a:xfrm>
            <a:off x="5790565" y="3210431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代理人</a:t>
            </a:r>
            <a:endParaRPr/>
          </a:p>
        </p:txBody>
      </p:sp>
      <p:cxnSp>
        <p:nvCxnSpPr>
          <p:cNvPr id="1501" name="Google Shape;1501;p294"/>
          <p:cNvCxnSpPr>
            <a:stCxn id="1497" idx="2"/>
            <a:endCxn id="1500" idx="0"/>
          </p:cNvCxnSpPr>
          <p:nvPr/>
        </p:nvCxnSpPr>
        <p:spPr>
          <a:xfrm flipH="1" rot="-5400000">
            <a:off x="6148820" y="3043687"/>
            <a:ext cx="332700" cy="600"/>
          </a:xfrm>
          <a:prstGeom prst="bentConnector3">
            <a:avLst>
              <a:gd fmla="val 51923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2" name="Google Shape;1502;p294"/>
          <p:cNvSpPr/>
          <p:nvPr/>
        </p:nvSpPr>
        <p:spPr>
          <a:xfrm>
            <a:off x="5796915" y="3945431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送出修改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03" name="Google Shape;1503;p294"/>
          <p:cNvCxnSpPr>
            <a:endCxn id="1502" idx="0"/>
          </p:cNvCxnSpPr>
          <p:nvPr/>
        </p:nvCxnSpPr>
        <p:spPr>
          <a:xfrm flipH="1" rot="-5400000">
            <a:off x="6142270" y="3766481"/>
            <a:ext cx="351600" cy="6300"/>
          </a:xfrm>
          <a:prstGeom prst="bentConnector3">
            <a:avLst>
              <a:gd fmla="val 49979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4" name="Google Shape;1504;p294"/>
          <p:cNvSpPr/>
          <p:nvPr/>
        </p:nvSpPr>
        <p:spPr>
          <a:xfrm>
            <a:off x="7673142" y="3158727"/>
            <a:ext cx="1048610" cy="41590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送出刪除</a:t>
            </a:r>
            <a:endParaRPr b="0" i="0" sz="135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05" name="Google Shape;1505;p294"/>
          <p:cNvCxnSpPr>
            <a:stCxn id="1499" idx="2"/>
            <a:endCxn id="1504" idx="0"/>
          </p:cNvCxnSpPr>
          <p:nvPr/>
        </p:nvCxnSpPr>
        <p:spPr>
          <a:xfrm flipH="1" rot="-5400000">
            <a:off x="8031397" y="2991983"/>
            <a:ext cx="332700" cy="600"/>
          </a:xfrm>
          <a:prstGeom prst="bentConnector3">
            <a:avLst>
              <a:gd fmla="val 51923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6" name="Google Shape;1506;p294"/>
          <p:cNvCxnSpPr>
            <a:stCxn id="1490" idx="2"/>
            <a:endCxn id="1492" idx="0"/>
          </p:cNvCxnSpPr>
          <p:nvPr/>
        </p:nvCxnSpPr>
        <p:spPr>
          <a:xfrm flipH="1" rot="-5400000">
            <a:off x="4154495" y="1584958"/>
            <a:ext cx="399900" cy="600"/>
          </a:xfrm>
          <a:prstGeom prst="bentConnector3">
            <a:avLst>
              <a:gd fmla="val 51583" name="adj1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7" name="Google Shape;1507;p294"/>
          <p:cNvSpPr txBox="1"/>
          <p:nvPr/>
        </p:nvSpPr>
        <p:spPr>
          <a:xfrm>
            <a:off x="2351388" y="1428860"/>
            <a:ext cx="2009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[02]代理申請頁人工申請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8" name="Google Shape;1508;p294"/>
          <p:cNvSpPr txBox="1"/>
          <p:nvPr/>
        </p:nvSpPr>
        <p:spPr>
          <a:xfrm>
            <a:off x="2029628" y="3251083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[01]LTS請假資料同步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9" name="Google Shape;1509;p294"/>
          <p:cNvSpPr txBox="1"/>
          <p:nvPr/>
        </p:nvSpPr>
        <p:spPr>
          <a:xfrm>
            <a:off x="5298870" y="1482073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[03_1]修改代理申請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0" name="Google Shape;1510;p294"/>
          <p:cNvSpPr txBox="1"/>
          <p:nvPr/>
        </p:nvSpPr>
        <p:spPr>
          <a:xfrm>
            <a:off x="7381930" y="1508170"/>
            <a:ext cx="16437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[03_2]刪除代理申請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11" name="Google Shape;1511;p294"/>
          <p:cNvCxnSpPr>
            <a:stCxn id="1512" idx="1"/>
            <a:endCxn id="1513" idx="2"/>
          </p:cNvCxnSpPr>
          <p:nvPr/>
        </p:nvCxnSpPr>
        <p:spPr>
          <a:xfrm flipH="1" rot="5400000">
            <a:off x="5349077" y="3069545"/>
            <a:ext cx="948300" cy="2938800"/>
          </a:xfrm>
          <a:prstGeom prst="bentConnector5">
            <a:avLst>
              <a:gd fmla="val -2010" name="adj1"/>
              <a:gd fmla="val 40053" name="adj2"/>
              <a:gd fmla="val -1791" name="adj3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3" name="Google Shape;1513;p294"/>
          <p:cNvSpPr txBox="1"/>
          <p:nvPr/>
        </p:nvSpPr>
        <p:spPr>
          <a:xfrm>
            <a:off x="3435359" y="3787881"/>
            <a:ext cx="18371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[03]請假清單頁顯示資料 </a:t>
            </a:r>
            <a:endParaRPr b="0" i="0" sz="1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2" name="Google Shape;1512;p294"/>
          <p:cNvSpPr/>
          <p:nvPr/>
        </p:nvSpPr>
        <p:spPr>
          <a:xfrm rot="5400000">
            <a:off x="6958638" y="3761586"/>
            <a:ext cx="651760" cy="1851257"/>
          </a:xfrm>
          <a:prstGeom prst="rightBrace">
            <a:avLst>
              <a:gd fmla="val 0" name="adj1"/>
              <a:gd fmla="val 49562" name="adj2"/>
            </a:avLst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4" name="Google Shape;1514;p294"/>
          <p:cNvCxnSpPr>
            <a:stCxn id="1504" idx="2"/>
          </p:cNvCxnSpPr>
          <p:nvPr/>
        </p:nvCxnSpPr>
        <p:spPr>
          <a:xfrm>
            <a:off x="8197447" y="3574631"/>
            <a:ext cx="6300" cy="1058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6_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7_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6B254A7A1D39E439EEADE803A9FC191" ma:contentTypeVersion="4" ma:contentTypeDescription="建立新的文件。" ma:contentTypeScope="" ma:versionID="fe4fa50b8753884ed57c5c1aa5f0d395">
  <xsd:schema xmlns:xsd="http://www.w3.org/2001/XMLSchema" xmlns:xs="http://www.w3.org/2001/XMLSchema" xmlns:p="http://schemas.microsoft.com/office/2006/metadata/properties" xmlns:ns2="324c8ddc-d486-4a6d-b77b-ff3efa099c0f" targetNamespace="http://schemas.microsoft.com/office/2006/metadata/properties" ma:root="true" ma:fieldsID="a399e8d0d225eb4cf1fc6fa66b6fe68e" ns2:_="">
    <xsd:import namespace="324c8ddc-d486-4a6d-b77b-ff3efa099c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c8ddc-d486-4a6d-b77b-ff3efa099c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2AA5E2-8859-4D02-93FF-28E800189E4F}"/>
</file>

<file path=customXml/itemProps2.xml><?xml version="1.0" encoding="utf-8"?>
<ds:datastoreItem xmlns:ds="http://schemas.openxmlformats.org/officeDocument/2006/customXml" ds:itemID="{B89DB743-1AEC-4182-89C9-E9E4025C7926}"/>
</file>

<file path=customXml/itemProps3.xml><?xml version="1.0" encoding="utf-8"?>
<ds:datastoreItem xmlns:ds="http://schemas.openxmlformats.org/officeDocument/2006/customXml" ds:itemID="{25BBC00B-D488-4B06-9F2B-9E7A8B62B0E3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Cheng, Jack 鄭順成 (15855)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0x0101001299FAB448F6BE4AA3924782BC2392B6</vt:lpwstr>
  </property>
</Properties>
</file>